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4" r:id="rId6"/>
    <p:sldId id="273" r:id="rId7"/>
    <p:sldId id="257" r:id="rId8"/>
    <p:sldId id="272" r:id="rId9"/>
    <p:sldId id="258" r:id="rId10"/>
    <p:sldId id="259" r:id="rId11"/>
    <p:sldId id="261" r:id="rId12"/>
    <p:sldId id="260" r:id="rId13"/>
    <p:sldId id="262" r:id="rId14"/>
    <p:sldId id="263" r:id="rId15"/>
    <p:sldId id="267" r:id="rId16"/>
    <p:sldId id="264" r:id="rId17"/>
    <p:sldId id="265" r:id="rId18"/>
    <p:sldId id="275" r:id="rId19"/>
    <p:sldId id="276" r:id="rId20"/>
    <p:sldId id="278" r:id="rId21"/>
    <p:sldId id="277" r:id="rId22"/>
    <p:sldId id="279" r:id="rId23"/>
    <p:sldId id="288" r:id="rId24"/>
    <p:sldId id="289" r:id="rId25"/>
    <p:sldId id="271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C2394E-872B-4CDE-2912-B7CC614896A9}" v="1237" dt="2019-11-19T14:51:09.995"/>
    <p1510:client id="{243D499D-A12C-D1BB-ED8F-281DCFA9AE84}" v="1184" dt="2019-11-13T11:13:45.617"/>
    <p1510:client id="{499B37B2-6697-4A10-E3BA-0DE333EDCA68}" v="747" dt="2019-11-18T14:47:13.336"/>
    <p1510:client id="{4A7B1008-646A-2171-AAFE-56974245B698}" v="1205" dt="2019-11-22T06:21:48.927"/>
    <p1510:client id="{6D2FCBE8-7084-4474-8000-31000C4C7177}" v="139" dt="2019-11-22T09:13:12.127"/>
    <p1510:client id="{8BF93F4E-EEA0-B553-B160-17B64B11CC84}" v="43" dt="2020-12-29T18:19:28.966"/>
    <p1510:client id="{987FBB39-B507-4CF4-84AC-930408E1D010}" v="46" dt="2021-05-09T12:57:43.289"/>
    <p1510:client id="{A3BEAD9F-007E-B000-CA0E-B8D58C01CD10}" v="21" dt="2021-02-22T12:38:16.671"/>
    <p1510:client id="{AD4AD761-8EAC-5766-22DD-2F496EC04327}" v="111" dt="2020-12-29T16:25:38.564"/>
    <p1510:client id="{B55D3DEB-9CCB-FF2E-FFB9-F7B523ACB99D}" v="7" dt="2021-02-17T16:48:15.248"/>
    <p1510:client id="{B98DB547-D5DD-8860-12CB-27A10986880C}" v="1758" dt="2019-11-25T13:40:10.025"/>
    <p1510:client id="{BADE53B2-1282-AE0D-F0A6-BF0C33C8E773}" v="7" dt="2021-02-17T18:03:45.044"/>
    <p1510:client id="{CECEE92C-EB0D-47EA-0A27-167DFE9A6A72}" v="966" dt="2021-02-17T16:36:58.949"/>
    <p1510:client id="{D9C11F07-E2F0-7F03-DDEB-442D40B1B876}" v="6" dt="2020-12-29T16:27:08.228"/>
    <p1510:client id="{E6C24B73-A255-52F3-3CC5-11E1834E9C04}" v="397" dt="2019-11-07T13:36:48.274"/>
    <p1510:client id="{F108F24C-665B-4D66-8E25-9F221BF19D88}" v="1137" dt="2019-11-24T12:17:28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ITEY Jean Sebastien (SNCF RESEAU / INFRAPOLE AQUITAINE / UP4 CSA)" userId="S::7604674a@commun.ad.sncf.fr::5dd20d1f-f094-43e9-bcc5-d46ed34a355d" providerId="AD" clId="Web-{B55D3DEB-9CCB-FF2E-FFB9-F7B523ACB99D}"/>
    <pc:docChg chg="modSld">
      <pc:chgData name="GARITEY Jean Sebastien (SNCF RESEAU / INFRAPOLE AQUITAINE / UP4 CSA)" userId="S::7604674a@commun.ad.sncf.fr::5dd20d1f-f094-43e9-bcc5-d46ed34a355d" providerId="AD" clId="Web-{B55D3DEB-9CCB-FF2E-FFB9-F7B523ACB99D}" dt="2021-02-17T16:48:15.248" v="3" actId="20577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B55D3DEB-9CCB-FF2E-FFB9-F7B523ACB99D}" dt="2021-02-17T16:47:35.948" v="0"/>
        <pc:sldMkLst>
          <pc:docMk/>
          <pc:sldMk cId="3011227893" sldId="288"/>
        </pc:sldMkLst>
        <pc:picChg chg="mod">
          <ac:chgData name="GARITEY Jean Sebastien (SNCF RESEAU / INFRAPOLE AQUITAINE / UP4 CSA)" userId="S::7604674a@commun.ad.sncf.fr::5dd20d1f-f094-43e9-bcc5-d46ed34a355d" providerId="AD" clId="Web-{B55D3DEB-9CCB-FF2E-FFB9-F7B523ACB99D}" dt="2021-02-17T16:47:35.948" v="0"/>
          <ac:picMkLst>
            <pc:docMk/>
            <pc:sldMk cId="3011227893" sldId="288"/>
            <ac:picMk id="2" creationId="{D8447F97-3508-4125-8FB0-71F30E8F527F}"/>
          </ac:picMkLst>
        </pc:picChg>
      </pc:sldChg>
      <pc:sldChg chg="modSp">
        <pc:chgData name="GARITEY Jean Sebastien (SNCF RESEAU / INFRAPOLE AQUITAINE / UP4 CSA)" userId="S::7604674a@commun.ad.sncf.fr::5dd20d1f-f094-43e9-bcc5-d46ed34a355d" providerId="AD" clId="Web-{B55D3DEB-9CCB-FF2E-FFB9-F7B523ACB99D}" dt="2021-02-17T16:48:15.248" v="3" actId="20577"/>
        <pc:sldMkLst>
          <pc:docMk/>
          <pc:sldMk cId="623076044" sldId="289"/>
        </pc:sldMkLst>
        <pc:spChg chg="mod">
          <ac:chgData name="GARITEY Jean Sebastien (SNCF RESEAU / INFRAPOLE AQUITAINE / UP4 CSA)" userId="S::7604674a@commun.ad.sncf.fr::5dd20d1f-f094-43e9-bcc5-d46ed34a355d" providerId="AD" clId="Web-{B55D3DEB-9CCB-FF2E-FFB9-F7B523ACB99D}" dt="2021-02-17T16:48:15.248" v="3" actId="20577"/>
          <ac:spMkLst>
            <pc:docMk/>
            <pc:sldMk cId="623076044" sldId="289"/>
            <ac:spMk id="3" creationId="{B374EA1F-7F9F-4349-90D1-F0D3B8D88205}"/>
          </ac:spMkLst>
        </pc:spChg>
      </pc:sldChg>
    </pc:docChg>
  </pc:docChgLst>
  <pc:docChgLst>
    <pc:chgData name="GARITEY Jean Sebastien (SNCF RESEAU / INFRAPOLE AQUITAINE / UP4 CSA)" userId="S::7604674a@commun.ad.sncf.fr::5dd20d1f-f094-43e9-bcc5-d46ed34a355d" providerId="AD" clId="Web-{BADE53B2-1282-AE0D-F0A6-BF0C33C8E773}"/>
    <pc:docChg chg="modSld">
      <pc:chgData name="GARITEY Jean Sebastien (SNCF RESEAU / INFRAPOLE AQUITAINE / UP4 CSA)" userId="S::7604674a@commun.ad.sncf.fr::5dd20d1f-f094-43e9-bcc5-d46ed34a355d" providerId="AD" clId="Web-{BADE53B2-1282-AE0D-F0A6-BF0C33C8E773}" dt="2021-02-17T18:03:45.028" v="3" actId="1076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BADE53B2-1282-AE0D-F0A6-BF0C33C8E773}" dt="2021-02-17T18:03:45.028" v="3" actId="1076"/>
        <pc:sldMkLst>
          <pc:docMk/>
          <pc:sldMk cId="623076044" sldId="289"/>
        </pc:sldMkLst>
        <pc:spChg chg="mod">
          <ac:chgData name="GARITEY Jean Sebastien (SNCF RESEAU / INFRAPOLE AQUITAINE / UP4 CSA)" userId="S::7604674a@commun.ad.sncf.fr::5dd20d1f-f094-43e9-bcc5-d46ed34a355d" providerId="AD" clId="Web-{BADE53B2-1282-AE0D-F0A6-BF0C33C8E773}" dt="2021-02-17T18:02:25.652" v="2" actId="20577"/>
          <ac:spMkLst>
            <pc:docMk/>
            <pc:sldMk cId="623076044" sldId="289"/>
            <ac:spMk id="3" creationId="{B374EA1F-7F9F-4349-90D1-F0D3B8D88205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BADE53B2-1282-AE0D-F0A6-BF0C33C8E773}" dt="2021-02-17T18:03:45.028" v="3" actId="1076"/>
          <ac:spMkLst>
            <pc:docMk/>
            <pc:sldMk cId="623076044" sldId="289"/>
            <ac:spMk id="4" creationId="{3B75465D-AC33-4D73-9DC8-4B9580540025}"/>
          </ac:spMkLst>
        </pc:spChg>
      </pc:sldChg>
    </pc:docChg>
  </pc:docChgLst>
  <pc:docChgLst>
    <pc:chgData name="GARITEY Jean Sebastien (SNCF RESEAU / INFRAPOLE AQUITAINE / UP4 CSA)" userId="S::7604674a@commun.ad.sncf.fr::5dd20d1f-f094-43e9-bcc5-d46ed34a355d" providerId="AD" clId="Web-{CECEE92C-EB0D-47EA-0A27-167DFE9A6A72}"/>
    <pc:docChg chg="addSld modSld">
      <pc:chgData name="GARITEY Jean Sebastien (SNCF RESEAU / INFRAPOLE AQUITAINE / UP4 CSA)" userId="S::7604674a@commun.ad.sncf.fr::5dd20d1f-f094-43e9-bcc5-d46ed34a355d" providerId="AD" clId="Web-{CECEE92C-EB0D-47EA-0A27-167DFE9A6A72}" dt="2021-02-17T16:36:58.949" v="603" actId="1076"/>
      <pc:docMkLst>
        <pc:docMk/>
      </pc:docMkLst>
      <pc:sldChg chg="addSp delSp modSp">
        <pc:chgData name="GARITEY Jean Sebastien (SNCF RESEAU / INFRAPOLE AQUITAINE / UP4 CSA)" userId="S::7604674a@commun.ad.sncf.fr::5dd20d1f-f094-43e9-bcc5-d46ed34a355d" providerId="AD" clId="Web-{CECEE92C-EB0D-47EA-0A27-167DFE9A6A72}" dt="2021-02-17T16:34:38.229" v="590" actId="20577"/>
        <pc:sldMkLst>
          <pc:docMk/>
          <pc:sldMk cId="3784089036" sldId="256"/>
        </pc:sldMkLst>
        <pc:spChg chg="mod">
          <ac:chgData name="GARITEY Jean Sebastien (SNCF RESEAU / INFRAPOLE AQUITAINE / UP4 CSA)" userId="S::7604674a@commun.ad.sncf.fr::5dd20d1f-f094-43e9-bcc5-d46ed34a355d" providerId="AD" clId="Web-{CECEE92C-EB0D-47EA-0A27-167DFE9A6A72}" dt="2021-02-17T16:34:29.354" v="589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CECEE92C-EB0D-47EA-0A27-167DFE9A6A72}" dt="2021-02-17T16:34:38.229" v="590" actId="20577"/>
          <ac:spMkLst>
            <pc:docMk/>
            <pc:sldMk cId="3784089036" sldId="256"/>
            <ac:spMk id="3" creationId="{00000000-0000-0000-0000-000000000000}"/>
          </ac:spMkLst>
        </pc:spChg>
        <pc:picChg chg="del">
          <ac:chgData name="GARITEY Jean Sebastien (SNCF RESEAU / INFRAPOLE AQUITAINE / UP4 CSA)" userId="S::7604674a@commun.ad.sncf.fr::5dd20d1f-f094-43e9-bcc5-d46ed34a355d" providerId="AD" clId="Web-{CECEE92C-EB0D-47EA-0A27-167DFE9A6A72}" dt="2021-02-17T15:04:41.239" v="0"/>
          <ac:picMkLst>
            <pc:docMk/>
            <pc:sldMk cId="3784089036" sldId="256"/>
            <ac:picMk id="5" creationId="{EAB39F0E-B718-48E5-9CBC-F6AAC8379F80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CECEE92C-EB0D-47EA-0A27-167DFE9A6A72}" dt="2021-02-17T15:13:14.012" v="14" actId="14100"/>
          <ac:picMkLst>
            <pc:docMk/>
            <pc:sldMk cId="3784089036" sldId="256"/>
            <ac:picMk id="6" creationId="{47872FD7-47EA-4D2B-BD03-C11508844837}"/>
          </ac:picMkLst>
        </pc:picChg>
      </pc:sldChg>
      <pc:sldChg chg="addSp delSp modSp">
        <pc:chgData name="GARITEY Jean Sebastien (SNCF RESEAU / INFRAPOLE AQUITAINE / UP4 CSA)" userId="S::7604674a@commun.ad.sncf.fr::5dd20d1f-f094-43e9-bcc5-d46ed34a355d" providerId="AD" clId="Web-{CECEE92C-EB0D-47EA-0A27-167DFE9A6A72}" dt="2021-02-17T16:34:14.729" v="588" actId="20577"/>
        <pc:sldMkLst>
          <pc:docMk/>
          <pc:sldMk cId="624003234" sldId="271"/>
        </pc:sldMkLst>
        <pc:spChg chg="mod">
          <ac:chgData name="GARITEY Jean Sebastien (SNCF RESEAU / INFRAPOLE AQUITAINE / UP4 CSA)" userId="S::7604674a@commun.ad.sncf.fr::5dd20d1f-f094-43e9-bcc5-d46ed34a355d" providerId="AD" clId="Web-{CECEE92C-EB0D-47EA-0A27-167DFE9A6A72}" dt="2021-02-17T16:32:36.227" v="582" actId="20577"/>
          <ac:spMkLst>
            <pc:docMk/>
            <pc:sldMk cId="624003234" sldId="271"/>
            <ac:spMk id="2" creationId="{00000000-0000-0000-0000-000000000000}"/>
          </ac:spMkLst>
        </pc:spChg>
        <pc:spChg chg="mod">
          <ac:chgData name="GARITEY Jean Sebastien (SNCF RESEAU / INFRAPOLE AQUITAINE / UP4 CSA)" userId="S::7604674a@commun.ad.sncf.fr::5dd20d1f-f094-43e9-bcc5-d46ed34a355d" providerId="AD" clId="Web-{CECEE92C-EB0D-47EA-0A27-167DFE9A6A72}" dt="2021-02-17T16:34:14.729" v="588" actId="20577"/>
          <ac:spMkLst>
            <pc:docMk/>
            <pc:sldMk cId="624003234" sldId="271"/>
            <ac:spMk id="3" creationId="{00000000-0000-0000-0000-000000000000}"/>
          </ac:spMkLst>
        </pc:spChg>
        <pc:picChg chg="add mod">
          <ac:chgData name="GARITEY Jean Sebastien (SNCF RESEAU / INFRAPOLE AQUITAINE / UP4 CSA)" userId="S::7604674a@commun.ad.sncf.fr::5dd20d1f-f094-43e9-bcc5-d46ed34a355d" providerId="AD" clId="Web-{CECEE92C-EB0D-47EA-0A27-167DFE9A6A72}" dt="2021-02-17T15:13:02.622" v="11" actId="14100"/>
          <ac:picMkLst>
            <pc:docMk/>
            <pc:sldMk cId="624003234" sldId="271"/>
            <ac:picMk id="4" creationId="{F1D8325C-54DD-45D4-A492-6E2271E22ADD}"/>
          </ac:picMkLst>
        </pc:picChg>
        <pc:picChg chg="del">
          <ac:chgData name="GARITEY Jean Sebastien (SNCF RESEAU / INFRAPOLE AQUITAINE / UP4 CSA)" userId="S::7604674a@commun.ad.sncf.fr::5dd20d1f-f094-43e9-bcc5-d46ed34a355d" providerId="AD" clId="Web-{CECEE92C-EB0D-47EA-0A27-167DFE9A6A72}" dt="2021-02-17T15:12:44.309" v="7"/>
          <ac:picMkLst>
            <pc:docMk/>
            <pc:sldMk cId="624003234" sldId="271"/>
            <ac:picMk id="5" creationId="{EAB39F0E-B718-48E5-9CBC-F6AAC8379F80}"/>
          </ac:picMkLst>
        </pc:picChg>
      </pc:sldChg>
      <pc:sldChg chg="addSp modSp new">
        <pc:chgData name="GARITEY Jean Sebastien (SNCF RESEAU / INFRAPOLE AQUITAINE / UP4 CSA)" userId="S::7604674a@commun.ad.sncf.fr::5dd20d1f-f094-43e9-bcc5-d46ed34a355d" providerId="AD" clId="Web-{CECEE92C-EB0D-47EA-0A27-167DFE9A6A72}" dt="2021-02-17T16:24:26.424" v="498" actId="20577"/>
        <pc:sldMkLst>
          <pc:docMk/>
          <pc:sldMk cId="3011227893" sldId="288"/>
        </pc:sldMkLst>
        <pc:spChg chg="add mod">
          <ac:chgData name="GARITEY Jean Sebastien (SNCF RESEAU / INFRAPOLE AQUITAINE / UP4 CSA)" userId="S::7604674a@commun.ad.sncf.fr::5dd20d1f-f094-43e9-bcc5-d46ed34a355d" providerId="AD" clId="Web-{CECEE92C-EB0D-47EA-0A27-167DFE9A6A72}" dt="2021-02-17T16:24:26.424" v="498" actId="20577"/>
          <ac:spMkLst>
            <pc:docMk/>
            <pc:sldMk cId="3011227893" sldId="288"/>
            <ac:spMk id="3" creationId="{04459345-346F-408B-B4E5-95994A9B369C}"/>
          </ac:spMkLst>
        </pc:spChg>
        <pc:picChg chg="add mod">
          <ac:chgData name="GARITEY Jean Sebastien (SNCF RESEAU / INFRAPOLE AQUITAINE / UP4 CSA)" userId="S::7604674a@commun.ad.sncf.fr::5dd20d1f-f094-43e9-bcc5-d46ed34a355d" providerId="AD" clId="Web-{CECEE92C-EB0D-47EA-0A27-167DFE9A6A72}" dt="2021-02-17T16:24:00.862" v="494" actId="1076"/>
          <ac:picMkLst>
            <pc:docMk/>
            <pc:sldMk cId="3011227893" sldId="288"/>
            <ac:picMk id="2" creationId="{D8447F97-3508-4125-8FB0-71F30E8F527F}"/>
          </ac:picMkLst>
        </pc:picChg>
      </pc:sldChg>
      <pc:sldChg chg="addSp delSp modSp new">
        <pc:chgData name="GARITEY Jean Sebastien (SNCF RESEAU / INFRAPOLE AQUITAINE / UP4 CSA)" userId="S::7604674a@commun.ad.sncf.fr::5dd20d1f-f094-43e9-bcc5-d46ed34a355d" providerId="AD" clId="Web-{CECEE92C-EB0D-47EA-0A27-167DFE9A6A72}" dt="2021-02-17T16:36:58.949" v="603" actId="1076"/>
        <pc:sldMkLst>
          <pc:docMk/>
          <pc:sldMk cId="623076044" sldId="289"/>
        </pc:sldMkLst>
        <pc:spChg chg="add mod">
          <ac:chgData name="GARITEY Jean Sebastien (SNCF RESEAU / INFRAPOLE AQUITAINE / UP4 CSA)" userId="S::7604674a@commun.ad.sncf.fr::5dd20d1f-f094-43e9-bcc5-d46ed34a355d" providerId="AD" clId="Web-{CECEE92C-EB0D-47EA-0A27-167DFE9A6A72}" dt="2021-02-17T16:36:42.949" v="600" actId="14100"/>
          <ac:spMkLst>
            <pc:docMk/>
            <pc:sldMk cId="623076044" sldId="289"/>
            <ac:spMk id="2" creationId="{478799A6-420C-4AFB-88F4-3D9F369E7C45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CECEE92C-EB0D-47EA-0A27-167DFE9A6A72}" dt="2021-02-17T16:31:41.789" v="581" actId="1076"/>
          <ac:spMkLst>
            <pc:docMk/>
            <pc:sldMk cId="623076044" sldId="289"/>
            <ac:spMk id="3" creationId="{B374EA1F-7F9F-4349-90D1-F0D3B8D88205}"/>
          </ac:spMkLst>
        </pc:spChg>
        <pc:spChg chg="add mod">
          <ac:chgData name="GARITEY Jean Sebastien (SNCF RESEAU / INFRAPOLE AQUITAINE / UP4 CSA)" userId="S::7604674a@commun.ad.sncf.fr::5dd20d1f-f094-43e9-bcc5-d46ed34a355d" providerId="AD" clId="Web-{CECEE92C-EB0D-47EA-0A27-167DFE9A6A72}" dt="2021-02-17T16:36:47.918" v="601" actId="1076"/>
          <ac:spMkLst>
            <pc:docMk/>
            <pc:sldMk cId="623076044" sldId="289"/>
            <ac:spMk id="4" creationId="{3B75465D-AC33-4D73-9DC8-4B9580540025}"/>
          </ac:spMkLst>
        </pc:spChg>
        <pc:spChg chg="add del mod">
          <ac:chgData name="GARITEY Jean Sebastien (SNCF RESEAU / INFRAPOLE AQUITAINE / UP4 CSA)" userId="S::7604674a@commun.ad.sncf.fr::5dd20d1f-f094-43e9-bcc5-d46ed34a355d" providerId="AD" clId="Web-{CECEE92C-EB0D-47EA-0A27-167DFE9A6A72}" dt="2021-02-17T16:00:16.633" v="323"/>
          <ac:spMkLst>
            <pc:docMk/>
            <pc:sldMk cId="623076044" sldId="289"/>
            <ac:spMk id="8" creationId="{CBF3C1AB-EAC4-49CB-86FA-DEA86776368D}"/>
          </ac:spMkLst>
        </pc:spChg>
        <pc:picChg chg="add del mod">
          <ac:chgData name="GARITEY Jean Sebastien (SNCF RESEAU / INFRAPOLE AQUITAINE / UP4 CSA)" userId="S::7604674a@commun.ad.sncf.fr::5dd20d1f-f094-43e9-bcc5-d46ed34a355d" providerId="AD" clId="Web-{CECEE92C-EB0D-47EA-0A27-167DFE9A6A72}" dt="2021-02-17T15:53:53.940" v="262"/>
          <ac:picMkLst>
            <pc:docMk/>
            <pc:sldMk cId="623076044" sldId="289"/>
            <ac:picMk id="2" creationId="{0C71EFD3-4F8B-4F74-89EC-9E387D99CF28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CECEE92C-EB0D-47EA-0A27-167DFE9A6A72}" dt="2021-02-17T15:53:55.252" v="263"/>
          <ac:picMkLst>
            <pc:docMk/>
            <pc:sldMk cId="623076044" sldId="289"/>
            <ac:picMk id="3" creationId="{FECBF9E2-C673-4498-AA09-599A0B70DFAA}"/>
          </ac:picMkLst>
        </pc:picChg>
        <pc:picChg chg="add del mod">
          <ac:chgData name="GARITEY Jean Sebastien (SNCF RESEAU / INFRAPOLE AQUITAINE / UP4 CSA)" userId="S::7604674a@commun.ad.sncf.fr::5dd20d1f-f094-43e9-bcc5-d46ed34a355d" providerId="AD" clId="Web-{CECEE92C-EB0D-47EA-0A27-167DFE9A6A72}" dt="2021-02-17T15:54:07.331" v="265"/>
          <ac:picMkLst>
            <pc:docMk/>
            <pc:sldMk cId="623076044" sldId="289"/>
            <ac:picMk id="4" creationId="{661ACC2F-638A-46CF-A1EE-8A513B230555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CECEE92C-EB0D-47EA-0A27-167DFE9A6A72}" dt="2021-02-17T16:36:38.480" v="599" actId="1076"/>
          <ac:picMkLst>
            <pc:docMk/>
            <pc:sldMk cId="623076044" sldId="289"/>
            <ac:picMk id="5" creationId="{A484AAB3-2775-4205-A8B6-DB4ECB4081FD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CECEE92C-EB0D-47EA-0A27-167DFE9A6A72}" dt="2021-02-17T16:36:16.855" v="597" actId="1076"/>
          <ac:picMkLst>
            <pc:docMk/>
            <pc:sldMk cId="623076044" sldId="289"/>
            <ac:picMk id="6" creationId="{2F11C045-3B8D-4809-A0FD-99EAF94A781C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CECEE92C-EB0D-47EA-0A27-167DFE9A6A72}" dt="2021-02-17T16:36:14.043" v="596" actId="14100"/>
          <ac:picMkLst>
            <pc:docMk/>
            <pc:sldMk cId="623076044" sldId="289"/>
            <ac:picMk id="7" creationId="{929EE141-1EE0-4980-83D2-18522AFDFC12}"/>
          </ac:picMkLst>
        </pc:picChg>
        <pc:picChg chg="add mod">
          <ac:chgData name="GARITEY Jean Sebastien (SNCF RESEAU / INFRAPOLE AQUITAINE / UP4 CSA)" userId="S::7604674a@commun.ad.sncf.fr::5dd20d1f-f094-43e9-bcc5-d46ed34a355d" providerId="AD" clId="Web-{CECEE92C-EB0D-47EA-0A27-167DFE9A6A72}" dt="2021-02-17T16:36:58.949" v="603" actId="1076"/>
          <ac:picMkLst>
            <pc:docMk/>
            <pc:sldMk cId="623076044" sldId="289"/>
            <ac:picMk id="10" creationId="{3F4AE31B-8532-49E6-9D7C-1822958565A2}"/>
          </ac:picMkLst>
        </pc:picChg>
      </pc:sldChg>
    </pc:docChg>
  </pc:docChgLst>
  <pc:docChgLst>
    <pc:chgData name="GARITEY Jean Sebastien (SNCF RESEAU / INFRAPOLE AQUITAINE / UP4 CSA)" userId="S::7604674a@commun.ad.sncf.fr::5dd20d1f-f094-43e9-bcc5-d46ed34a355d" providerId="AD" clId="Web-{A3BEAD9F-007E-B000-CA0E-B8D58C01CD10}"/>
    <pc:docChg chg="modSld">
      <pc:chgData name="GARITEY Jean Sebastien (SNCF RESEAU / INFRAPOLE AQUITAINE / UP4 CSA)" userId="S::7604674a@commun.ad.sncf.fr::5dd20d1f-f094-43e9-bcc5-d46ed34a355d" providerId="AD" clId="Web-{A3BEAD9F-007E-B000-CA0E-B8D58C01CD10}" dt="2021-02-22T12:38:16.671" v="15" actId="1076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A3BEAD9F-007E-B000-CA0E-B8D58C01CD10}" dt="2021-02-22T12:38:16.671" v="15" actId="1076"/>
        <pc:sldMkLst>
          <pc:docMk/>
          <pc:sldMk cId="3011227893" sldId="288"/>
        </pc:sldMkLst>
        <pc:spChg chg="mod">
          <ac:chgData name="GARITEY Jean Sebastien (SNCF RESEAU / INFRAPOLE AQUITAINE / UP4 CSA)" userId="S::7604674a@commun.ad.sncf.fr::5dd20d1f-f094-43e9-bcc5-d46ed34a355d" providerId="AD" clId="Web-{A3BEAD9F-007E-B000-CA0E-B8D58C01CD10}" dt="2021-02-22T12:38:16.671" v="15" actId="1076"/>
          <ac:spMkLst>
            <pc:docMk/>
            <pc:sldMk cId="3011227893" sldId="288"/>
            <ac:spMk id="3" creationId="{04459345-346F-408B-B4E5-95994A9B369C}"/>
          </ac:spMkLst>
        </pc:spChg>
      </pc:sldChg>
    </pc:docChg>
  </pc:docChgLst>
  <pc:docChgLst>
    <pc:chgData name="GARITEY Jean Sebastien (SNCF RESEAU / INFRAPOLE AQUITAINE / UP4 CSA)" userId="S::7604674a@commun.ad.sncf.fr::5dd20d1f-f094-43e9-bcc5-d46ed34a355d" providerId="AD" clId="Web-{987FBB39-B507-4CF4-84AC-930408E1D010}"/>
    <pc:docChg chg="modSld">
      <pc:chgData name="GARITEY Jean Sebastien (SNCF RESEAU / INFRAPOLE AQUITAINE / UP4 CSA)" userId="S::7604674a@commun.ad.sncf.fr::5dd20d1f-f094-43e9-bcc5-d46ed34a355d" providerId="AD" clId="Web-{987FBB39-B507-4CF4-84AC-930408E1D010}" dt="2021-05-09T12:57:43.289" v="23" actId="20577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987FBB39-B507-4CF4-84AC-930408E1D010}" dt="2021-05-09T12:57:43.289" v="23" actId="20577"/>
        <pc:sldMkLst>
          <pc:docMk/>
          <pc:sldMk cId="4020741926" sldId="274"/>
        </pc:sldMkLst>
        <pc:spChg chg="mod">
          <ac:chgData name="GARITEY Jean Sebastien (SNCF RESEAU / INFRAPOLE AQUITAINE / UP4 CSA)" userId="S::7604674a@commun.ad.sncf.fr::5dd20d1f-f094-43e9-bcc5-d46ed34a355d" providerId="AD" clId="Web-{987FBB39-B507-4CF4-84AC-930408E1D010}" dt="2021-05-09T12:57:43.289" v="23" actId="20577"/>
          <ac:spMkLst>
            <pc:docMk/>
            <pc:sldMk cId="4020741926" sldId="274"/>
            <ac:spMk id="2" creationId="{B7AB9B09-6079-40A2-AA2B-2FC7FD5559BA}"/>
          </ac:spMkLst>
        </pc:spChg>
      </pc:sldChg>
    </pc:docChg>
  </pc:docChgLst>
  <pc:docChgLst>
    <pc:chgData name="GARITEY Jean Sebastien (SNCF RESEAU / INFRAPOLE AQUITAINE / UP4 CSA)" userId="S::7604674a@commun.ad.sncf.fr::5dd20d1f-f094-43e9-bcc5-d46ed34a355d" providerId="AD" clId="Web-{AD4AD761-8EAC-5766-22DD-2F496EC04327}"/>
    <pc:docChg chg="modSld">
      <pc:chgData name="GARITEY Jean Sebastien (SNCF RESEAU / INFRAPOLE AQUITAINE / UP4 CSA)" userId="S::7604674a@commun.ad.sncf.fr::5dd20d1f-f094-43e9-bcc5-d46ed34a355d" providerId="AD" clId="Web-{AD4AD761-8EAC-5766-22DD-2F496EC04327}" dt="2020-12-29T16:25:38.564" v="107" actId="20577"/>
      <pc:docMkLst>
        <pc:docMk/>
      </pc:docMkLst>
      <pc:sldChg chg="addSp modSp">
        <pc:chgData name="GARITEY Jean Sebastien (SNCF RESEAU / INFRAPOLE AQUITAINE / UP4 CSA)" userId="S::7604674a@commun.ad.sncf.fr::5dd20d1f-f094-43e9-bcc5-d46ed34a355d" providerId="AD" clId="Web-{AD4AD761-8EAC-5766-22DD-2F496EC04327}" dt="2020-12-29T16:25:38.549" v="106" actId="20577"/>
        <pc:sldMkLst>
          <pc:docMk/>
          <pc:sldMk cId="3784089036" sldId="256"/>
        </pc:sldMkLst>
        <pc:spChg chg="add mod">
          <ac:chgData name="GARITEY Jean Sebastien (SNCF RESEAU / INFRAPOLE AQUITAINE / UP4 CSA)" userId="S::7604674a@commun.ad.sncf.fr::5dd20d1f-f094-43e9-bcc5-d46ed34a355d" providerId="AD" clId="Web-{AD4AD761-8EAC-5766-22DD-2F496EC04327}" dt="2020-12-29T16:25:38.549" v="106" actId="20577"/>
          <ac:spMkLst>
            <pc:docMk/>
            <pc:sldMk cId="3784089036" sldId="256"/>
            <ac:spMk id="4" creationId="{9A5E367C-3AAB-40BD-8A84-A978C92BD166}"/>
          </ac:spMkLst>
        </pc:spChg>
      </pc:sldChg>
    </pc:docChg>
  </pc:docChgLst>
  <pc:docChgLst>
    <pc:chgData clId="Web-{8BF93F4E-EEA0-B553-B160-17B64B11CC84}"/>
    <pc:docChg chg="modSld">
      <pc:chgData name="" userId="" providerId="" clId="Web-{8BF93F4E-EEA0-B553-B160-17B64B11CC84}" dt="2020-12-29T18:19:05.450" v="10" actId="20577"/>
      <pc:docMkLst>
        <pc:docMk/>
      </pc:docMkLst>
      <pc:sldChg chg="modSp">
        <pc:chgData name="" userId="" providerId="" clId="Web-{8BF93F4E-EEA0-B553-B160-17B64B11CC84}" dt="2020-12-29T18:19:05.450" v="9" actId="20577"/>
        <pc:sldMkLst>
          <pc:docMk/>
          <pc:sldMk cId="3784089036" sldId="256"/>
        </pc:sldMkLst>
        <pc:spChg chg="mod">
          <ac:chgData name="" userId="" providerId="" clId="Web-{8BF93F4E-EEA0-B553-B160-17B64B11CC84}" dt="2020-12-29T18:19:05.450" v="9" actId="20577"/>
          <ac:spMkLst>
            <pc:docMk/>
            <pc:sldMk cId="3784089036" sldId="256"/>
            <ac:spMk id="4" creationId="{9A5E367C-3AAB-40BD-8A84-A978C92BD166}"/>
          </ac:spMkLst>
        </pc:spChg>
      </pc:sldChg>
    </pc:docChg>
  </pc:docChgLst>
  <pc:docChgLst>
    <pc:chgData name="GARITEY Jean Sebastien (SNCF RESEAU / INFRAPOLE AQUITAINE / UP4 CSA)" userId="S::7604674a@commun.ad.sncf.fr::5dd20d1f-f094-43e9-bcc5-d46ed34a355d" providerId="AD" clId="Web-{D9C11F07-E2F0-7F03-DDEB-442D40B1B876}"/>
    <pc:docChg chg="modSld">
      <pc:chgData name="GARITEY Jean Sebastien (SNCF RESEAU / INFRAPOLE AQUITAINE / UP4 CSA)" userId="S::7604674a@commun.ad.sncf.fr::5dd20d1f-f094-43e9-bcc5-d46ed34a355d" providerId="AD" clId="Web-{D9C11F07-E2F0-7F03-DDEB-442D40B1B876}" dt="2020-12-29T16:27:08.228" v="5" actId="20577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D9C11F07-E2F0-7F03-DDEB-442D40B1B876}" dt="2020-12-29T16:27:08.228" v="4" actId="20577"/>
        <pc:sldMkLst>
          <pc:docMk/>
          <pc:sldMk cId="3784089036" sldId="256"/>
        </pc:sldMkLst>
        <pc:spChg chg="mod">
          <ac:chgData name="GARITEY Jean Sebastien (SNCF RESEAU / INFRAPOLE AQUITAINE / UP4 CSA)" userId="S::7604674a@commun.ad.sncf.fr::5dd20d1f-f094-43e9-bcc5-d46ed34a355d" providerId="AD" clId="Web-{D9C11F07-E2F0-7F03-DDEB-442D40B1B876}" dt="2020-12-29T16:27:08.228" v="4" actId="20577"/>
          <ac:spMkLst>
            <pc:docMk/>
            <pc:sldMk cId="3784089036" sldId="256"/>
            <ac:spMk id="4" creationId="{9A5E367C-3AAB-40BD-8A84-A978C92BD166}"/>
          </ac:spMkLst>
        </pc:spChg>
      </pc:sldChg>
    </pc:docChg>
  </pc:docChgLst>
  <pc:docChgLst>
    <pc:chgData name="GARITEY Jean Sebastien (SNCF RESEAU / INFRAPOLE AQUITAINE / UP4 CSA)" userId="S::7604674a@commun.ad.sncf.fr::5dd20d1f-f094-43e9-bcc5-d46ed34a355d" providerId="AD" clId="Web-{8BF93F4E-EEA0-B553-B160-17B64B11CC84}"/>
    <pc:docChg chg="modSld">
      <pc:chgData name="GARITEY Jean Sebastien (SNCF RESEAU / INFRAPOLE AQUITAINE / UP4 CSA)" userId="S::7604674a@commun.ad.sncf.fr::5dd20d1f-f094-43e9-bcc5-d46ed34a355d" providerId="AD" clId="Web-{8BF93F4E-EEA0-B553-B160-17B64B11CC84}" dt="2020-12-29T18:19:28.966" v="31" actId="20577"/>
      <pc:docMkLst>
        <pc:docMk/>
      </pc:docMkLst>
      <pc:sldChg chg="modSp">
        <pc:chgData name="GARITEY Jean Sebastien (SNCF RESEAU / INFRAPOLE AQUITAINE / UP4 CSA)" userId="S::7604674a@commun.ad.sncf.fr::5dd20d1f-f094-43e9-bcc5-d46ed34a355d" providerId="AD" clId="Web-{8BF93F4E-EEA0-B553-B160-17B64B11CC84}" dt="2020-12-29T18:19:28.966" v="30" actId="20577"/>
        <pc:sldMkLst>
          <pc:docMk/>
          <pc:sldMk cId="3784089036" sldId="256"/>
        </pc:sldMkLst>
        <pc:spChg chg="mod">
          <ac:chgData name="GARITEY Jean Sebastien (SNCF RESEAU / INFRAPOLE AQUITAINE / UP4 CSA)" userId="S::7604674a@commun.ad.sncf.fr::5dd20d1f-f094-43e9-bcc5-d46ed34a355d" providerId="AD" clId="Web-{8BF93F4E-EEA0-B553-B160-17B64B11CC84}" dt="2020-12-29T18:19:28.966" v="30" actId="20577"/>
          <ac:spMkLst>
            <pc:docMk/>
            <pc:sldMk cId="3784089036" sldId="256"/>
            <ac:spMk id="4" creationId="{9A5E367C-3AAB-40BD-8A84-A978C92BD16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54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318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62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53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77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74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2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431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90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15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75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09.05.2021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69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csel.mn.sncf.fr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rgbClr val="8B3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238781" y="1170877"/>
            <a:ext cx="6510766" cy="2663407"/>
          </a:xfrm>
        </p:spPr>
        <p:txBody>
          <a:bodyPr>
            <a:normAutofit/>
          </a:bodyPr>
          <a:lstStyle/>
          <a:p>
            <a:pPr algn="l"/>
            <a:r>
              <a:rPr lang="de-DE" sz="5400">
                <a:solidFill>
                  <a:srgbClr val="FFFFFF"/>
                </a:solidFill>
                <a:latin typeface="Berlin Sans FB Demi"/>
                <a:cs typeface="Calibri Light"/>
              </a:rPr>
              <a:t>PICSEL MOBILE</a:t>
            </a:r>
            <a:endParaRPr lang="de-DE" sz="5400">
              <a:solidFill>
                <a:srgbClr val="FFFFFF"/>
              </a:solidFill>
              <a:latin typeface="Berlin Sans FB Demi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BE" dirty="0">
                <a:solidFill>
                  <a:srgbClr val="FFFFFF"/>
                </a:solidFill>
                <a:latin typeface="Berlin Sans FB Demi"/>
                <a:cs typeface="Calibri"/>
              </a:rPr>
              <a:t>Application</a:t>
            </a:r>
            <a:r>
              <a:rPr lang="de-DE" dirty="0">
                <a:solidFill>
                  <a:srgbClr val="FFFFFF"/>
                </a:solidFill>
                <a:latin typeface="Berlin Sans FB Demi"/>
                <a:cs typeface="Calibri"/>
              </a:rPr>
              <a:t> </a:t>
            </a:r>
            <a:r>
              <a:rPr lang="fr-FR" dirty="0">
                <a:solidFill>
                  <a:srgbClr val="FFFFFF"/>
                </a:solidFill>
                <a:latin typeface="Berlin Sans FB Demi"/>
                <a:cs typeface="Calibri"/>
              </a:rPr>
              <a:t>phablette</a:t>
            </a:r>
          </a:p>
          <a:p>
            <a:pPr algn="l"/>
            <a:endParaRPr lang="de-DE">
              <a:solidFill>
                <a:srgbClr val="FFFFFF"/>
              </a:solidFill>
              <a:cs typeface="Calibri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9E0CDA39-DC3B-429D-A7EA-C93D1112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3" y="5925640"/>
            <a:ext cx="1133475" cy="790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E367C-3AAB-40BD-8A84-A978C92BD166}"/>
              </a:ext>
            </a:extLst>
          </p:cNvPr>
          <p:cNvSpPr txBox="1"/>
          <p:nvPr/>
        </p:nvSpPr>
        <p:spPr>
          <a:xfrm>
            <a:off x="105937" y="6490010"/>
            <a:ext cx="49548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Document réalisé par M </a:t>
            </a:r>
            <a:r>
              <a:rPr lang="en-US" sz="1400" dirty="0" err="1">
                <a:cs typeface="Calibri"/>
              </a:rPr>
              <a:t>Garitey</a:t>
            </a:r>
            <a:r>
              <a:rPr lang="en-US" sz="1400">
                <a:cs typeface="Calibri"/>
              </a:rPr>
              <a:t> ( Superviseur)</a:t>
            </a:r>
            <a:endParaRPr lang="en-US" sz="1400" dirty="0">
              <a:cs typeface="Calibri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47872FD7-47EA-4D2B-BD03-C1150884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59" y="1445899"/>
            <a:ext cx="3946955" cy="419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69C94ED-B17C-439F-82D8-6FEA133ED255}"/>
              </a:ext>
            </a:extLst>
          </p:cNvPr>
          <p:cNvSpPr txBox="1"/>
          <p:nvPr/>
        </p:nvSpPr>
        <p:spPr>
          <a:xfrm>
            <a:off x="51670" y="61931"/>
            <a:ext cx="12001211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Une fois le dérangement relevé le mainteneur le restitue au CSA par l'application (plus d'appel téléphonique au CSA). </a:t>
            </a:r>
            <a:endParaRPr lang="fr-FR" sz="2000" b="1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D58A2F7-B204-4BC5-A250-FD5A9821443C}"/>
              </a:ext>
            </a:extLst>
          </p:cNvPr>
          <p:cNvSpPr txBox="1"/>
          <p:nvPr/>
        </p:nvSpPr>
        <p:spPr>
          <a:xfrm>
            <a:off x="10172596" y="9490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Nature de l'incident</a:t>
            </a:r>
            <a:endParaRPr lang="fr-FR" dirty="0">
              <a:cs typeface="Calibri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CC6F546-802E-441F-93A4-756D4C4BE2EA}"/>
              </a:ext>
            </a:extLst>
          </p:cNvPr>
          <p:cNvCxnSpPr/>
          <p:nvPr/>
        </p:nvCxnSpPr>
        <p:spPr>
          <a:xfrm flipH="1">
            <a:off x="8535243" y="1203557"/>
            <a:ext cx="1642311" cy="76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5B9899D1-C7FD-42A4-989F-1EC30AD09491}"/>
              </a:ext>
            </a:extLst>
          </p:cNvPr>
          <p:cNvSpPr txBox="1"/>
          <p:nvPr/>
        </p:nvSpPr>
        <p:spPr>
          <a:xfrm>
            <a:off x="10735118" y="237456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Horodatage </a:t>
            </a:r>
            <a:endParaRPr lang="fr-FR" dirty="0">
              <a:cs typeface="Calibri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949F957-3B93-482B-9746-E6628CAB7409}"/>
              </a:ext>
            </a:extLst>
          </p:cNvPr>
          <p:cNvCxnSpPr/>
          <p:nvPr/>
        </p:nvCxnSpPr>
        <p:spPr>
          <a:xfrm flipH="1">
            <a:off x="8623263" y="2604905"/>
            <a:ext cx="2024244" cy="363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74A50B51-0DA4-4C1D-8F33-EF62D1CE2C17}"/>
              </a:ext>
            </a:extLst>
          </p:cNvPr>
          <p:cNvSpPr txBox="1"/>
          <p:nvPr/>
        </p:nvSpPr>
        <p:spPr>
          <a:xfrm>
            <a:off x="9359064" y="4115301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Champs de remplissage libre concernant les causes </a:t>
            </a:r>
            <a:r>
              <a:rPr lang="fr-FR">
                <a:cs typeface="Calibri"/>
              </a:rPr>
              <a:t>et réparations effectuées </a:t>
            </a:r>
            <a:endParaRPr lang="fr-FR" dirty="0">
              <a:cs typeface="Calibri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49469D3-6937-4784-8859-95FB78163F40}"/>
              </a:ext>
            </a:extLst>
          </p:cNvPr>
          <p:cNvCxnSpPr/>
          <p:nvPr/>
        </p:nvCxnSpPr>
        <p:spPr>
          <a:xfrm flipH="1">
            <a:off x="8885250" y="4362309"/>
            <a:ext cx="559936" cy="3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F94DC098-DB78-433A-BC6E-2C7ADD196A58}"/>
              </a:ext>
            </a:extLst>
          </p:cNvPr>
          <p:cNvSpPr/>
          <p:nvPr/>
        </p:nvSpPr>
        <p:spPr>
          <a:xfrm>
            <a:off x="8502705" y="3628641"/>
            <a:ext cx="352475" cy="15225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E4465A6-0147-41C3-97CC-FBB987641223}"/>
              </a:ext>
            </a:extLst>
          </p:cNvPr>
          <p:cNvSpPr txBox="1"/>
          <p:nvPr/>
        </p:nvSpPr>
        <p:spPr>
          <a:xfrm>
            <a:off x="2755686" y="5469786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Possibilité de prendre une photo pour appuyer le retour de l'incident</a:t>
            </a:r>
          </a:p>
          <a:p>
            <a:r>
              <a:rPr lang="fr-FR" dirty="0"/>
              <a:t>(voir fiche jointe)</a:t>
            </a:r>
            <a:endParaRPr lang="fr-FR" dirty="0">
              <a:cs typeface="Calibri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50F9F95-5868-4E02-A16C-F98128912E7F}"/>
              </a:ext>
            </a:extLst>
          </p:cNvPr>
          <p:cNvCxnSpPr/>
          <p:nvPr/>
        </p:nvCxnSpPr>
        <p:spPr>
          <a:xfrm flipV="1">
            <a:off x="4929096" y="5866270"/>
            <a:ext cx="670373" cy="30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C76A52D-0788-422E-8E95-59C0551058CC}"/>
              </a:ext>
            </a:extLst>
          </p:cNvPr>
          <p:cNvSpPr txBox="1"/>
          <p:nvPr/>
        </p:nvSpPr>
        <p:spPr>
          <a:xfrm>
            <a:off x="9357956" y="5503189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Une fois la validation effectuée aucune modification de la fiche ne sera possible par l'agent</a:t>
            </a:r>
            <a:r>
              <a:rPr lang="fr-FR" dirty="0">
                <a:solidFill>
                  <a:srgbClr val="FF0000"/>
                </a:solidFill>
              </a:rPr>
              <a:t> </a:t>
            </a:r>
            <a:endParaRPr lang="fr-FR" dirty="0">
              <a:cs typeface="Calibri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1B3D5A-607D-470A-B329-6B45AB4C45B1}"/>
              </a:ext>
            </a:extLst>
          </p:cNvPr>
          <p:cNvCxnSpPr/>
          <p:nvPr/>
        </p:nvCxnSpPr>
        <p:spPr>
          <a:xfrm flipH="1">
            <a:off x="8508410" y="5992764"/>
            <a:ext cx="835172" cy="35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B0A1AD5-DACE-401E-85DE-24C409B4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219" y="552770"/>
            <a:ext cx="2816345" cy="5095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FAFDB5F-8529-4485-B57F-FE83D1F0A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240" y="3564763"/>
            <a:ext cx="2804510" cy="31101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719394E-F09C-4FB5-869C-D5BB01893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30" y="1090177"/>
            <a:ext cx="2427096" cy="4495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247B8D0-2ED4-4C1A-B61D-60BA2E6F88C2}"/>
              </a:ext>
            </a:extLst>
          </p:cNvPr>
          <p:cNvSpPr/>
          <p:nvPr/>
        </p:nvSpPr>
        <p:spPr>
          <a:xfrm>
            <a:off x="2925394" y="2585051"/>
            <a:ext cx="2604975" cy="84174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cs typeface="Calibri"/>
              </a:rPr>
              <a:t>Appui sur</a:t>
            </a:r>
            <a:endParaRPr lang="fr-FR">
              <a:cs typeface="Calibri"/>
            </a:endParaRPr>
          </a:p>
          <a:p>
            <a:pPr algn="ctr"/>
            <a:r>
              <a:rPr lang="fr-FR" sz="1200">
                <a:cs typeface="Calibri"/>
              </a:rPr>
              <a:t>"Restituer au CS"</a:t>
            </a:r>
            <a:endParaRPr lang="fr-FR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0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2" grpId="0" animBg="1"/>
      <p:bldP spid="13" grpId="0"/>
      <p:bldP spid="15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72F3AB9-E042-4AE3-AED4-23123E972EAB}"/>
              </a:ext>
            </a:extLst>
          </p:cNvPr>
          <p:cNvSpPr txBox="1"/>
          <p:nvPr/>
        </p:nvSpPr>
        <p:spPr>
          <a:xfrm>
            <a:off x="82216" y="92243"/>
            <a:ext cx="11546305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Pour aider le mainteneur et le DPX au traitement des données de l'incident nous avons créé une fiche d’</a:t>
            </a:r>
            <a:r>
              <a:rPr lang="fr-FR" sz="2400" b="1" dirty="0">
                <a:solidFill>
                  <a:srgbClr val="FF0000"/>
                </a:solidFill>
              </a:rPr>
              <a:t>aide à la restitution</a:t>
            </a:r>
            <a:r>
              <a:rPr lang="fr-FR" sz="2400" b="1" dirty="0">
                <a:solidFill>
                  <a:schemeClr val="accent1"/>
                </a:solidFill>
              </a:rPr>
              <a:t> rassemblant les informations définissant les pièces retirées et ajoutées.</a:t>
            </a:r>
            <a:endParaRPr lang="fr-FR" sz="2400" dirty="0">
              <a:solidFill>
                <a:schemeClr val="accent1"/>
              </a:solidFill>
              <a:cs typeface="Calibri"/>
            </a:endParaRPr>
          </a:p>
          <a:p>
            <a:endParaRPr lang="fr-FR" sz="2400" dirty="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AF3733-DD3B-42E0-B833-F466DD9E2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6" y="1523141"/>
            <a:ext cx="10419127" cy="5242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29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C541766-0366-426F-8656-F7FF82C40EE8}"/>
              </a:ext>
            </a:extLst>
          </p:cNvPr>
          <p:cNvSpPr txBox="1"/>
          <p:nvPr/>
        </p:nvSpPr>
        <p:spPr>
          <a:xfrm>
            <a:off x="138023" y="195532"/>
            <a:ext cx="118783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  <a:ea typeface="+mn-lt"/>
                <a:cs typeface="+mn-lt"/>
              </a:rPr>
              <a:t>Une fois la validation effectuée, Il est possible de modifier les données. Pour cela, il faut appeler le CSA qui est le seul en mesure de modifier une fiche .</a:t>
            </a:r>
            <a:endParaRPr lang="fr-FR" dirty="0">
              <a:solidFill>
                <a:schemeClr val="accent1"/>
              </a:solidFill>
              <a:ea typeface="+mn-lt"/>
              <a:cs typeface="+mn-lt"/>
            </a:endParaRPr>
          </a:p>
          <a:p>
            <a:endParaRPr lang="fr-FR" dirty="0">
              <a:ea typeface="+mn-lt"/>
              <a:cs typeface="+mn-lt"/>
            </a:endParaRPr>
          </a:p>
          <a:p>
            <a:r>
              <a:rPr lang="fr-FR" dirty="0"/>
              <a:t>  </a:t>
            </a:r>
            <a:endParaRPr lang="fr-FR" dirty="0">
              <a:cs typeface="Calibri"/>
            </a:endParaRP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717D4BF-FF08-48EB-8212-5363BA4A5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90" y="876229"/>
            <a:ext cx="3727241" cy="5697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9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5628B76-C305-454A-8C8A-B0A1508BCDD0}"/>
              </a:ext>
            </a:extLst>
          </p:cNvPr>
          <p:cNvSpPr txBox="1"/>
          <p:nvPr/>
        </p:nvSpPr>
        <p:spPr>
          <a:xfrm>
            <a:off x="322847" y="232611"/>
            <a:ext cx="1148614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accent1"/>
                </a:solidFill>
              </a:rPr>
              <a:t>LES ARCHIVES permettent de consulter les événements à 7 jours sur l'UP </a:t>
            </a:r>
            <a:endParaRPr lang="fr-FR" sz="2400" b="1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6F18CEF-8C29-4FF3-B255-4A8B1BA8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83" y="863710"/>
            <a:ext cx="5792927" cy="5601815"/>
          </a:xfrm>
          <a:prstGeom prst="rect">
            <a:avLst/>
          </a:prstGeom>
        </p:spPr>
      </p:pic>
      <p:pic>
        <p:nvPicPr>
          <p:cNvPr id="5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713C39E-DCBD-4AAB-B4A0-27A0945C5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3" y="1228792"/>
            <a:ext cx="3176575" cy="5148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648821CE-C4D7-4C27-AEA2-0357D2215156}"/>
              </a:ext>
            </a:extLst>
          </p:cNvPr>
          <p:cNvSpPr/>
          <p:nvPr/>
        </p:nvSpPr>
        <p:spPr>
          <a:xfrm>
            <a:off x="3636747" y="2471147"/>
            <a:ext cx="2230242" cy="119875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cs typeface="Calibri"/>
            </a:endParaRPr>
          </a:p>
          <a:p>
            <a:pPr algn="ctr"/>
            <a:r>
              <a:rPr lang="fr-FR">
                <a:cs typeface="Calibri"/>
              </a:rPr>
              <a:t>Détail des archives</a:t>
            </a:r>
            <a:endParaRPr lang="fr-FR"/>
          </a:p>
          <a:p>
            <a:pPr algn="ctr"/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5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2F33083-D5B1-4DAE-AFD3-05DD2A16995E}"/>
              </a:ext>
            </a:extLst>
          </p:cNvPr>
          <p:cNvSpPr txBox="1"/>
          <p:nvPr/>
        </p:nvSpPr>
        <p:spPr>
          <a:xfrm>
            <a:off x="242637" y="62163"/>
            <a:ext cx="11857121" cy="184665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En cliquant sur un incident , le détail suivant apparaît</a:t>
            </a:r>
          </a:p>
          <a:p>
            <a:endParaRPr lang="fr-FR" sz="2400" b="1" dirty="0">
              <a:solidFill>
                <a:schemeClr val="accent1"/>
              </a:solidFill>
            </a:endParaRPr>
          </a:p>
          <a:p>
            <a:r>
              <a:rPr lang="fr-FR" sz="2400" b="1" dirty="0">
                <a:solidFill>
                  <a:schemeClr val="accent1"/>
                </a:solidFill>
              </a:rPr>
              <a:t>A noter :  La photo n’est pas visualisable .</a:t>
            </a:r>
          </a:p>
          <a:p>
            <a:r>
              <a:rPr lang="fr-FR" sz="2400" b="1" dirty="0">
                <a:solidFill>
                  <a:schemeClr val="accent1"/>
                </a:solidFill>
              </a:rPr>
              <a:t>Celle-ci est accessible dans les archives sur «picsel.mn.sncf.fr».</a:t>
            </a:r>
            <a:endParaRPr lang="fr-FR" sz="2400" dirty="0">
              <a:solidFill>
                <a:schemeClr val="accent1"/>
              </a:solidFill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DC98836-C77E-49F6-849A-D172ABCE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27" y="1820676"/>
            <a:ext cx="9982199" cy="47947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ED11A22-A3FC-4F83-BBEF-AE6C3E6D15D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451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0E1EA26-04E7-47F9-AC26-B63047C157C1}"/>
              </a:ext>
            </a:extLst>
          </p:cNvPr>
          <p:cNvSpPr txBox="1"/>
          <p:nvPr/>
        </p:nvSpPr>
        <p:spPr>
          <a:xfrm>
            <a:off x="161260" y="134679"/>
            <a:ext cx="1184289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Une fois, la restitution </a:t>
            </a:r>
            <a:r>
              <a:rPr lang="fr-FR" b="1" u="sng" dirty="0">
                <a:solidFill>
                  <a:srgbClr val="FF0000"/>
                </a:solidFill>
              </a:rPr>
              <a:t>validée par le CSA</a:t>
            </a:r>
            <a:r>
              <a:rPr lang="fr-FR" dirty="0"/>
              <a:t>, le mainteneur peut rendre la fiche-incident  par l'application.</a:t>
            </a:r>
            <a:endParaRPr lang="fr-FR" dirty="0">
              <a:cs typeface="Calibri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E94BD2C-D4A8-412C-B4E1-9E15FF8C8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22" y="893135"/>
            <a:ext cx="2241026" cy="5186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2B130D2-B853-4C66-AFFC-9CB3DE89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9" y="927536"/>
            <a:ext cx="2317110" cy="5148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04D35CF-C9CF-422A-9430-5F50B2BEEF87}"/>
              </a:ext>
            </a:extLst>
          </p:cNvPr>
          <p:cNvSpPr/>
          <p:nvPr/>
        </p:nvSpPr>
        <p:spPr>
          <a:xfrm>
            <a:off x="2682842" y="2974033"/>
            <a:ext cx="1479697" cy="94806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cs typeface="Calibri"/>
              </a:rPr>
              <a:t>Appui sur "Archives"</a:t>
            </a:r>
            <a:endParaRPr lang="fr-FR" sz="12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5110DAE4-F675-485A-8558-96A90989DF6C}"/>
              </a:ext>
            </a:extLst>
          </p:cNvPr>
          <p:cNvSpPr/>
          <p:nvPr/>
        </p:nvSpPr>
        <p:spPr>
          <a:xfrm>
            <a:off x="6609135" y="2939698"/>
            <a:ext cx="1399953" cy="101009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cs typeface="Calibri"/>
              </a:rPr>
              <a:t>Choisir l'événement à rendre</a:t>
            </a:r>
            <a:endParaRPr lang="fr-FR" sz="1200" dirty="0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B993A44-D5EF-4B3D-8E61-E69697DA2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963" y="893136"/>
            <a:ext cx="2373933" cy="5186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29D54BB-D0A6-4B6D-B0D7-FA10C8A6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56" y="175438"/>
            <a:ext cx="2373933" cy="5186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BF9E21E9-F413-49D2-96B7-9A681D79FE87}"/>
              </a:ext>
            </a:extLst>
          </p:cNvPr>
          <p:cNvSpPr/>
          <p:nvPr/>
        </p:nvSpPr>
        <p:spPr>
          <a:xfrm>
            <a:off x="2842329" y="2593031"/>
            <a:ext cx="1931580" cy="109869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cs typeface="Calibri"/>
              </a:rPr>
              <a:t>APPUI SUR </a:t>
            </a:r>
            <a:endParaRPr lang="fr-FR" sz="1200" dirty="0">
              <a:cs typeface="Calibri"/>
            </a:endParaRPr>
          </a:p>
          <a:p>
            <a:pPr algn="ctr"/>
            <a:r>
              <a:rPr lang="fr-FR" sz="1200">
                <a:cs typeface="Calibri"/>
              </a:rPr>
              <a:t>"FICHE INCIDENT"</a:t>
            </a:r>
            <a:endParaRPr lang="fr-FR" sz="1200" dirty="0">
              <a:cs typeface="Calibri"/>
            </a:endParaRPr>
          </a:p>
        </p:txBody>
      </p:sp>
      <p:pic>
        <p:nvPicPr>
          <p:cNvPr id="5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E0B33DC-F5AD-419E-B54E-3D63177DE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267" y="95694"/>
            <a:ext cx="2187863" cy="5151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CFABE32D-BC02-489D-A879-802C67E3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870" y="95693"/>
            <a:ext cx="2205584" cy="5186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15B7F54-4298-4746-ACBD-A960D2B00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614" y="210879"/>
            <a:ext cx="2214445" cy="5151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C03ABED3-4C60-4CC7-8E5E-DA7557B3B30D}"/>
              </a:ext>
            </a:extLst>
          </p:cNvPr>
          <p:cNvSpPr/>
          <p:nvPr/>
        </p:nvSpPr>
        <p:spPr>
          <a:xfrm rot="16200000">
            <a:off x="8361098" y="1982457"/>
            <a:ext cx="336698" cy="71415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9B4925-0829-4AC1-8282-32FF0D96A268}"/>
              </a:ext>
            </a:extLst>
          </p:cNvPr>
          <p:cNvSpPr txBox="1"/>
          <p:nvPr/>
        </p:nvSpPr>
        <p:spPr>
          <a:xfrm>
            <a:off x="7154383" y="5798731"/>
            <a:ext cx="4338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Affichage déroulant de </a:t>
            </a:r>
            <a:r>
              <a:rPr lang="fr-FR"/>
              <a:t>l'application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7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ABD4F88-3E68-46F1-9FDC-4E0AA67DC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556" y="153159"/>
            <a:ext cx="2205584" cy="5186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4" descr="Une image contenant capture d’écran, table&#10;&#10;Description générée avec un niveau de confiance très élevé">
            <a:extLst>
              <a:ext uri="{FF2B5EF4-FFF2-40B4-BE49-F238E27FC236}">
                <a16:creationId xmlns:a16="http://schemas.microsoft.com/office/drawing/2014/main" id="{058071DA-747D-4B3E-8C98-4C86B2A3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919" y="190733"/>
            <a:ext cx="2743200" cy="1006337"/>
          </a:xfrm>
          <a:prstGeom prst="rect">
            <a:avLst/>
          </a:prstGeom>
        </p:spPr>
      </p:pic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0B55A23B-938E-4E0B-9629-00B5A86FEEF0}"/>
              </a:ext>
            </a:extLst>
          </p:cNvPr>
          <p:cNvCxnSpPr/>
          <p:nvPr/>
        </p:nvCxnSpPr>
        <p:spPr>
          <a:xfrm flipV="1">
            <a:off x="7623544" y="687573"/>
            <a:ext cx="1667539" cy="9108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82F5510-CF1F-404A-BB37-2CEC586A8401}"/>
              </a:ext>
            </a:extLst>
          </p:cNvPr>
          <p:cNvSpPr txBox="1"/>
          <p:nvPr/>
        </p:nvSpPr>
        <p:spPr>
          <a:xfrm>
            <a:off x="1979871" y="2068475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Les champs principaux sont préremplis mais modifiable par l'agent lors de la rédaction de la Fiche Incident</a:t>
            </a:r>
            <a:endParaRPr lang="fr-FR" dirty="0">
              <a:cs typeface="Calibri"/>
            </a:endParaRP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57AFCD0F-DCF1-42A6-9CA9-6D9EE3C697DF}"/>
              </a:ext>
            </a:extLst>
          </p:cNvPr>
          <p:cNvSpPr/>
          <p:nvPr/>
        </p:nvSpPr>
        <p:spPr>
          <a:xfrm>
            <a:off x="4932869" y="1363625"/>
            <a:ext cx="398721" cy="28885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59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98CD462-76E5-4190-B292-88AB2211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81" y="396950"/>
            <a:ext cx="2187863" cy="5151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3AB32F9-C7F2-4B89-BBCE-D3E7AFE7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56" y="219646"/>
            <a:ext cx="2743200" cy="3087175"/>
          </a:xfrm>
          <a:prstGeom prst="rect">
            <a:avLst/>
          </a:prstGeom>
        </p:spPr>
      </p:pic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894AFEC6-9666-4965-840A-7AF768E51245}"/>
              </a:ext>
            </a:extLst>
          </p:cNvPr>
          <p:cNvCxnSpPr/>
          <p:nvPr/>
        </p:nvCxnSpPr>
        <p:spPr>
          <a:xfrm>
            <a:off x="2486690" y="2974015"/>
            <a:ext cx="1702981" cy="932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1AA884-F39F-4CFD-A2FC-BC5D3AC58DCC}"/>
              </a:ext>
            </a:extLst>
          </p:cNvPr>
          <p:cNvCxnSpPr/>
          <p:nvPr/>
        </p:nvCxnSpPr>
        <p:spPr>
          <a:xfrm flipV="1">
            <a:off x="2532100" y="602291"/>
            <a:ext cx="1570074" cy="21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B2250FA-55C9-47F9-ADA6-B9220C35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56" y="3519420"/>
            <a:ext cx="2672315" cy="616602"/>
          </a:xfrm>
          <a:prstGeom prst="rect">
            <a:avLst/>
          </a:prstGeom>
        </p:spPr>
      </p:pic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E6BE0799-931A-4AE5-AB62-00402ABA868D}"/>
              </a:ext>
            </a:extLst>
          </p:cNvPr>
          <p:cNvCxnSpPr/>
          <p:nvPr/>
        </p:nvCxnSpPr>
        <p:spPr>
          <a:xfrm>
            <a:off x="2488905" y="3188881"/>
            <a:ext cx="1570074" cy="14371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5">
            <a:extLst>
              <a:ext uri="{FF2B5EF4-FFF2-40B4-BE49-F238E27FC236}">
                <a16:creationId xmlns:a16="http://schemas.microsoft.com/office/drawing/2014/main" id="{AFA1BD6E-72A0-42D3-9E94-D02C9F290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655" y="4278305"/>
            <a:ext cx="2672317" cy="941807"/>
          </a:xfrm>
          <a:prstGeom prst="rect">
            <a:avLst/>
          </a:prstGeom>
        </p:spPr>
      </p:pic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71DFDFAF-4F4C-429F-9B7F-5DC9F7E37815}"/>
              </a:ext>
            </a:extLst>
          </p:cNvPr>
          <p:cNvCxnSpPr/>
          <p:nvPr/>
        </p:nvCxnSpPr>
        <p:spPr>
          <a:xfrm>
            <a:off x="2427989" y="4749431"/>
            <a:ext cx="1765005" cy="15523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8" descr="Une image contenant oiseau&#10;&#10;Description générée avec un niveau de confiance très élevé">
            <a:extLst>
              <a:ext uri="{FF2B5EF4-FFF2-40B4-BE49-F238E27FC236}">
                <a16:creationId xmlns:a16="http://schemas.microsoft.com/office/drawing/2014/main" id="{0359C9B0-DEA1-49E7-9C77-21023B6BD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5335166"/>
            <a:ext cx="2672317" cy="14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C9FDC604-A036-4535-8C50-D1285ABA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27" y="476693"/>
            <a:ext cx="2958724" cy="5151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5463EB5-B9A6-4394-B0BD-A24F1432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0" y="476693"/>
            <a:ext cx="2214445" cy="5151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FBA379-81C2-4D26-95DD-2E3D729B977A}"/>
              </a:ext>
            </a:extLst>
          </p:cNvPr>
          <p:cNvSpPr txBox="1"/>
          <p:nvPr/>
        </p:nvSpPr>
        <p:spPr>
          <a:xfrm>
            <a:off x="3696586" y="2021958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Dans le cadre "Observations" vous pouvez mettre les informations que vous </a:t>
            </a:r>
            <a:r>
              <a:rPr lang="fr-FR">
                <a:cs typeface="Calibri"/>
              </a:rPr>
              <a:t>trouvez utiles à ajouter </a:t>
            </a:r>
            <a:r>
              <a:rPr lang="fr-FR" dirty="0">
                <a:cs typeface="Calibri"/>
              </a:rPr>
              <a:t>(météo,…) </a:t>
            </a:r>
          </a:p>
        </p:txBody>
      </p: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492925F0-CE1E-4BF0-9C70-524C94911D52}"/>
              </a:ext>
            </a:extLst>
          </p:cNvPr>
          <p:cNvCxnSpPr/>
          <p:nvPr/>
        </p:nvCxnSpPr>
        <p:spPr>
          <a:xfrm flipV="1">
            <a:off x="2591908" y="2779750"/>
            <a:ext cx="1109330" cy="1513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8B6584B-E3A2-432E-8FAE-E5F5CEF1C193}"/>
              </a:ext>
            </a:extLst>
          </p:cNvPr>
          <p:cNvSpPr/>
          <p:nvPr/>
        </p:nvSpPr>
        <p:spPr>
          <a:xfrm>
            <a:off x="2720499" y="4385061"/>
            <a:ext cx="4297325" cy="79744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cs typeface="Calibri"/>
              </a:rPr>
              <a:t>Appui sur "VALIDER"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79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AB9B09-6079-40A2-AA2B-2FC7FD5559BA}"/>
              </a:ext>
            </a:extLst>
          </p:cNvPr>
          <p:cNvSpPr txBox="1"/>
          <p:nvPr/>
        </p:nvSpPr>
        <p:spPr>
          <a:xfrm>
            <a:off x="373913" y="170121"/>
            <a:ext cx="10939129" cy="68941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      OUTIL «</a:t>
            </a:r>
            <a:r>
              <a:rPr lang="fr-FR" sz="3200" dirty="0">
                <a:solidFill>
                  <a:srgbClr val="FF0000"/>
                </a:solidFill>
                <a:ea typeface="+mn-lt"/>
                <a:cs typeface="+mn-lt"/>
              </a:rPr>
              <a:t>PICSEL »</a:t>
            </a:r>
            <a:r>
              <a:rPr lang="fr-FR" sz="3200" dirty="0">
                <a:ea typeface="+mn-lt"/>
                <a:cs typeface="+mn-lt"/>
              </a:rPr>
              <a:t> : </a:t>
            </a:r>
            <a:r>
              <a:rPr lang="fr-FR" sz="3200" dirty="0">
                <a:solidFill>
                  <a:srgbClr val="FF0000"/>
                </a:solidFill>
                <a:ea typeface="+mn-lt"/>
                <a:cs typeface="+mn-lt"/>
              </a:rPr>
              <a:t>P</a:t>
            </a:r>
            <a:r>
              <a:rPr lang="fr-FR" sz="3200" dirty="0">
                <a:solidFill>
                  <a:srgbClr val="0070C0"/>
                </a:solidFill>
                <a:ea typeface="+mn-lt"/>
                <a:cs typeface="+mn-lt"/>
              </a:rPr>
              <a:t>artage</a:t>
            </a:r>
            <a:r>
              <a:rPr lang="fr-FR" sz="3200" dirty="0">
                <a:ea typeface="+mn-lt"/>
                <a:cs typeface="+mn-lt"/>
              </a:rPr>
              <a:t> </a:t>
            </a:r>
            <a:r>
              <a:rPr lang="fr-FR" sz="3200" dirty="0">
                <a:solidFill>
                  <a:srgbClr val="0070C0"/>
                </a:solidFill>
                <a:ea typeface="+mn-lt"/>
                <a:cs typeface="+mn-lt"/>
              </a:rPr>
              <a:t>d'</a:t>
            </a:r>
            <a:r>
              <a:rPr lang="fr-FR" sz="3200" dirty="0">
                <a:solidFill>
                  <a:srgbClr val="FF0000"/>
                </a:solidFill>
                <a:ea typeface="+mn-lt"/>
                <a:cs typeface="+mn-lt"/>
              </a:rPr>
              <a:t>I</a:t>
            </a:r>
            <a:r>
              <a:rPr lang="fr-FR" sz="3200" dirty="0">
                <a:solidFill>
                  <a:srgbClr val="0070C0"/>
                </a:solidFill>
                <a:ea typeface="+mn-lt"/>
                <a:cs typeface="+mn-lt"/>
              </a:rPr>
              <a:t>nformations des</a:t>
            </a:r>
            <a:r>
              <a:rPr lang="fr-FR" sz="3200" dirty="0">
                <a:ea typeface="+mn-lt"/>
                <a:cs typeface="+mn-lt"/>
              </a:rPr>
              <a:t> </a:t>
            </a:r>
            <a:r>
              <a:rPr lang="fr-FR" sz="3200" dirty="0">
                <a:solidFill>
                  <a:srgbClr val="FF0000"/>
                </a:solidFill>
                <a:ea typeface="+mn-lt"/>
                <a:cs typeface="+mn-lt"/>
              </a:rPr>
              <a:t>CS</a:t>
            </a:r>
            <a:r>
              <a:rPr lang="fr-FR" sz="3200" dirty="0">
                <a:ea typeface="+mn-lt"/>
                <a:cs typeface="+mn-lt"/>
              </a:rPr>
              <a:t> </a:t>
            </a:r>
            <a:r>
              <a:rPr lang="fr-FR" sz="3200" dirty="0">
                <a:solidFill>
                  <a:srgbClr val="FF0000"/>
                </a:solidFill>
                <a:ea typeface="+mn-lt"/>
                <a:cs typeface="+mn-lt"/>
              </a:rPr>
              <a:t>E</a:t>
            </a:r>
            <a:r>
              <a:rPr lang="fr-FR" sz="3200" dirty="0">
                <a:solidFill>
                  <a:srgbClr val="0070C0"/>
                </a:solidFill>
                <a:ea typeface="+mn-lt"/>
                <a:cs typeface="+mn-lt"/>
              </a:rPr>
              <a:t>n</a:t>
            </a:r>
            <a:r>
              <a:rPr lang="fr-FR" sz="3200" dirty="0">
                <a:ea typeface="+mn-lt"/>
                <a:cs typeface="+mn-lt"/>
              </a:rPr>
              <a:t> </a:t>
            </a:r>
            <a:r>
              <a:rPr lang="fr-FR" sz="3200" dirty="0">
                <a:solidFill>
                  <a:srgbClr val="FF0000"/>
                </a:solidFill>
                <a:ea typeface="+mn-lt"/>
                <a:cs typeface="+mn-lt"/>
              </a:rPr>
              <a:t>L</a:t>
            </a:r>
            <a:r>
              <a:rPr lang="fr-FR" sz="3200" dirty="0">
                <a:solidFill>
                  <a:srgbClr val="0070C0"/>
                </a:solidFill>
                <a:ea typeface="+mn-lt"/>
                <a:cs typeface="+mn-lt"/>
              </a:rPr>
              <a:t>igne </a:t>
            </a:r>
            <a:r>
              <a:rPr lang="fr-FR" sz="3200" dirty="0">
                <a:ea typeface="+mn-lt"/>
                <a:cs typeface="+mn-lt"/>
              </a:rPr>
              <a:t> </a:t>
            </a:r>
            <a:endParaRPr lang="fr-FR" sz="32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400" dirty="0">
                <a:ea typeface="+mn-lt"/>
                <a:cs typeface="+mn-lt"/>
              </a:rPr>
              <a:t>Dans le cadre de l'évolution des procédures, PICSEL s'intègre dans une suite de logiciels simplifiant le traitement d'un dérangement. </a:t>
            </a:r>
            <a:endParaRPr lang="fr-FR" sz="2400" dirty="0"/>
          </a:p>
          <a:p>
            <a:endParaRPr lang="fr-FR" sz="2400" dirty="0">
              <a:cs typeface="Calibri"/>
            </a:endParaRPr>
          </a:p>
          <a:p>
            <a:endParaRPr lang="fr-FR" sz="2400" dirty="0">
              <a:ea typeface="+mn-lt"/>
              <a:cs typeface="+mn-lt"/>
            </a:endParaRPr>
          </a:p>
          <a:p>
            <a:r>
              <a:rPr lang="fr-FR" sz="2400" u="sng" dirty="0">
                <a:ea typeface="+mn-lt"/>
                <a:cs typeface="+mn-lt"/>
              </a:rPr>
              <a:t>Son rôle</a:t>
            </a:r>
            <a:r>
              <a:rPr lang="fr-FR" sz="2400" dirty="0">
                <a:ea typeface="+mn-lt"/>
                <a:cs typeface="+mn-lt"/>
              </a:rPr>
              <a:t> :   </a:t>
            </a:r>
          </a:p>
          <a:p>
            <a:endParaRPr lang="fr-FR" sz="2000" dirty="0">
              <a:ea typeface="+mn-lt"/>
              <a:cs typeface="+mn-lt"/>
            </a:endParaRPr>
          </a:p>
          <a:p>
            <a:r>
              <a:rPr lang="fr-FR" sz="2000" dirty="0">
                <a:ea typeface="+mn-lt"/>
                <a:cs typeface="+mn-lt"/>
              </a:rPr>
              <a:t>                  - Transmettre les données définissant un événement sur la phablette du mainteneur. </a:t>
            </a:r>
            <a:endParaRPr lang="fr-FR" sz="2000" dirty="0">
              <a:cs typeface="Calibri"/>
            </a:endParaRPr>
          </a:p>
          <a:p>
            <a:endParaRPr lang="fr-FR" sz="2000" dirty="0">
              <a:cs typeface="Calibri"/>
            </a:endParaRPr>
          </a:p>
          <a:p>
            <a:r>
              <a:rPr lang="fr-FR" sz="2000" dirty="0">
                <a:ea typeface="+mn-lt"/>
                <a:cs typeface="+mn-lt"/>
              </a:rPr>
              <a:t>                  - Suivre et Informer en temps réel les interlocuteurs régularités (COGC, CSA, CSS,AC,...)</a:t>
            </a:r>
          </a:p>
          <a:p>
            <a:endParaRPr lang="fr-FR" sz="2000" dirty="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                  - Permettre au mainteneur de transmettre la Fiche Incident(FRE/FRI) au DPX /TO.</a:t>
            </a:r>
          </a:p>
          <a:p>
            <a:r>
              <a:rPr lang="fr-FR" sz="2000" dirty="0">
                <a:ea typeface="+mn-lt"/>
                <a:cs typeface="+mn-lt"/>
              </a:rPr>
              <a:t>	  - Permettre au mainteneur de restituer au CSA par la phablette (au lieu de l’appel)</a:t>
            </a:r>
          </a:p>
          <a:p>
            <a:r>
              <a:rPr lang="fr-FR" sz="2000" dirty="0">
                <a:ea typeface="+mn-lt"/>
                <a:cs typeface="+mn-lt"/>
              </a:rPr>
              <a:t>	</a:t>
            </a:r>
          </a:p>
          <a:p>
            <a:r>
              <a:rPr lang="fr-FR" sz="2000" dirty="0">
                <a:ea typeface="+mn-lt"/>
                <a:cs typeface="+mn-lt"/>
              </a:rPr>
              <a:t>	  - Contribuer à une meilleure information voyageur lors d’un incident (programme FIRST)</a:t>
            </a:r>
          </a:p>
          <a:p>
            <a:endParaRPr lang="fr-FR" sz="2000" dirty="0">
              <a:ea typeface="+mn-lt"/>
              <a:cs typeface="+mn-lt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741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447F97-3508-4125-8FB0-71F30E8F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342" y="440550"/>
            <a:ext cx="3696063" cy="5782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59345-346F-408B-B4E5-95994A9B369C}"/>
              </a:ext>
            </a:extLst>
          </p:cNvPr>
          <p:cNvSpPr txBox="1"/>
          <p:nvPr/>
        </p:nvSpPr>
        <p:spPr>
          <a:xfrm>
            <a:off x="303216" y="658668"/>
            <a:ext cx="5250426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dirty="0">
                <a:solidFill>
                  <a:schemeClr val="accent5"/>
                </a:solidFill>
                <a:cs typeface="Calibri"/>
              </a:rPr>
              <a:t>Fiche </a:t>
            </a:r>
            <a:r>
              <a:rPr lang="en-US" sz="3200" b="1" u="sng" dirty="0" err="1">
                <a:solidFill>
                  <a:schemeClr val="accent5"/>
                </a:solidFill>
                <a:cs typeface="Calibri"/>
              </a:rPr>
              <a:t>Défaut</a:t>
            </a:r>
            <a:r>
              <a:rPr lang="en-US" sz="3200" b="1" u="sng" dirty="0">
                <a:solidFill>
                  <a:schemeClr val="accent5"/>
                </a:solidFill>
                <a:cs typeface="Calibri"/>
              </a:rPr>
              <a:t> :</a:t>
            </a:r>
          </a:p>
          <a:p>
            <a:endParaRPr lang="en-US" sz="3200" b="1" dirty="0">
              <a:solidFill>
                <a:schemeClr val="accent5"/>
              </a:solidFill>
              <a:cs typeface="Calibri"/>
            </a:endParaRPr>
          </a:p>
          <a:p>
            <a:r>
              <a:rPr lang="en-US" b="1" dirty="0">
                <a:cs typeface="Calibri"/>
              </a:rPr>
              <a:t>(</a:t>
            </a:r>
            <a:r>
              <a:rPr lang="en-US" b="1" dirty="0" err="1">
                <a:ea typeface="+mn-lt"/>
                <a:cs typeface="+mn-lt"/>
              </a:rPr>
              <a:t>cette</a:t>
            </a:r>
            <a:r>
              <a:rPr lang="en-US" b="1" dirty="0">
                <a:ea typeface="+mn-lt"/>
                <a:cs typeface="+mn-lt"/>
              </a:rPr>
              <a:t> option </a:t>
            </a:r>
            <a:r>
              <a:rPr lang="en-US" b="1" dirty="0" err="1">
                <a:ea typeface="+mn-lt"/>
                <a:cs typeface="+mn-lt"/>
              </a:rPr>
              <a:t>n'est</a:t>
            </a:r>
            <a:r>
              <a:rPr lang="en-US" b="1" dirty="0">
                <a:ea typeface="+mn-lt"/>
                <a:cs typeface="+mn-lt"/>
              </a:rPr>
              <a:t> pour </a:t>
            </a:r>
            <a:r>
              <a:rPr lang="en-US" b="1" dirty="0" err="1">
                <a:ea typeface="+mn-lt"/>
                <a:cs typeface="+mn-lt"/>
              </a:rPr>
              <a:t>l'instant</a:t>
            </a:r>
            <a:r>
              <a:rPr lang="en-US" b="1" dirty="0">
                <a:ea typeface="+mn-lt"/>
                <a:cs typeface="+mn-lt"/>
              </a:rPr>
              <a:t> disponible que sur les </a:t>
            </a:r>
            <a:r>
              <a:rPr lang="en-US" b="1" dirty="0" err="1">
                <a:ea typeface="+mn-lt"/>
                <a:cs typeface="+mn-lt"/>
              </a:rPr>
              <a:t>régions</a:t>
            </a:r>
            <a:r>
              <a:rPr lang="en-US" b="1" dirty="0">
                <a:ea typeface="+mn-lt"/>
                <a:cs typeface="+mn-lt"/>
              </a:rPr>
              <a:t> Midi-Pyrénées et Bretagne.) </a:t>
            </a: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Cette fiche a pour but de </a:t>
            </a:r>
            <a:r>
              <a:rPr lang="en-US" b="1" dirty="0" err="1">
                <a:ea typeface="+mn-lt"/>
                <a:cs typeface="+mn-lt"/>
              </a:rPr>
              <a:t>permettre</a:t>
            </a:r>
            <a:r>
              <a:rPr lang="en-US" b="1" dirty="0">
                <a:ea typeface="+mn-lt"/>
                <a:cs typeface="+mn-lt"/>
              </a:rPr>
              <a:t> au agent </a:t>
            </a:r>
            <a:r>
              <a:rPr lang="en-US" b="1" dirty="0" err="1">
                <a:ea typeface="+mn-lt"/>
                <a:cs typeface="+mn-lt"/>
              </a:rPr>
              <a:t>effectuant</a:t>
            </a:r>
            <a:r>
              <a:rPr lang="en-US" b="1" dirty="0">
                <a:ea typeface="+mn-lt"/>
                <a:cs typeface="+mn-lt"/>
              </a:rPr>
              <a:t> de la maintenance, qui </a:t>
            </a:r>
            <a:r>
              <a:rPr lang="en-US" b="1" dirty="0" err="1">
                <a:ea typeface="+mn-lt"/>
                <a:cs typeface="+mn-lt"/>
              </a:rPr>
              <a:t>découvre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une</a:t>
            </a:r>
            <a:r>
              <a:rPr lang="en-US" b="1" dirty="0">
                <a:ea typeface="+mn-lt"/>
                <a:cs typeface="+mn-lt"/>
              </a:rPr>
              <a:t> pièce </a:t>
            </a:r>
            <a:r>
              <a:rPr lang="en-US" b="1" dirty="0" err="1">
                <a:ea typeface="+mn-lt"/>
                <a:cs typeface="+mn-lt"/>
              </a:rPr>
              <a:t>défectueuse</a:t>
            </a:r>
            <a:r>
              <a:rPr lang="en-US" b="1" dirty="0">
                <a:ea typeface="+mn-lt"/>
                <a:cs typeface="+mn-lt"/>
              </a:rPr>
              <a:t> et </a:t>
            </a:r>
            <a:r>
              <a:rPr lang="en-US" b="1" dirty="0" err="1">
                <a:ea typeface="+mn-lt"/>
                <a:cs typeface="+mn-lt"/>
              </a:rPr>
              <a:t>nécessitant</a:t>
            </a:r>
            <a:r>
              <a:rPr lang="en-US" b="1" dirty="0">
                <a:ea typeface="+mn-lt"/>
                <a:cs typeface="+mn-lt"/>
              </a:rPr>
              <a:t> un </a:t>
            </a:r>
            <a:r>
              <a:rPr lang="en-US" b="1" dirty="0" err="1">
                <a:ea typeface="+mn-lt"/>
                <a:cs typeface="+mn-lt"/>
              </a:rPr>
              <a:t>remplacement</a:t>
            </a:r>
            <a:r>
              <a:rPr lang="en-US" b="1" dirty="0">
                <a:ea typeface="+mn-lt"/>
                <a:cs typeface="+mn-lt"/>
              </a:rPr>
              <a:t>, de signaler le </a:t>
            </a:r>
            <a:r>
              <a:rPr lang="en-US" b="1" dirty="0" err="1">
                <a:ea typeface="+mn-lt"/>
                <a:cs typeface="+mn-lt"/>
              </a:rPr>
              <a:t>problème</a:t>
            </a:r>
            <a:r>
              <a:rPr lang="en-US" b="1" dirty="0">
                <a:ea typeface="+mn-lt"/>
                <a:cs typeface="+mn-lt"/>
              </a:rPr>
              <a:t> à son </a:t>
            </a:r>
            <a:r>
              <a:rPr lang="en-US" b="1" dirty="0" err="1">
                <a:ea typeface="+mn-lt"/>
                <a:cs typeface="+mn-lt"/>
              </a:rPr>
              <a:t>dirigeant</a:t>
            </a:r>
            <a:r>
              <a:rPr lang="en-US" b="1" dirty="0">
                <a:ea typeface="+mn-lt"/>
                <a:cs typeface="+mn-lt"/>
              </a:rPr>
              <a:t>. </a:t>
            </a: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Ca </a:t>
            </a:r>
            <a:r>
              <a:rPr lang="en-US" b="1" dirty="0" err="1">
                <a:ea typeface="+mn-lt"/>
                <a:cs typeface="+mn-lt"/>
              </a:rPr>
              <a:t>lui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permettra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remplir</a:t>
            </a:r>
            <a:r>
              <a:rPr lang="en-US" b="1" dirty="0">
                <a:ea typeface="+mn-lt"/>
                <a:cs typeface="+mn-lt"/>
              </a:rPr>
              <a:t> REX-SIG et de </a:t>
            </a:r>
            <a:r>
              <a:rPr lang="en-US" b="1" dirty="0" err="1">
                <a:ea typeface="+mn-lt"/>
                <a:cs typeface="+mn-lt"/>
              </a:rPr>
              <a:t>permettre</a:t>
            </a:r>
            <a:r>
              <a:rPr lang="en-US" b="1" dirty="0">
                <a:ea typeface="+mn-lt"/>
                <a:cs typeface="+mn-lt"/>
              </a:rPr>
              <a:t> un </a:t>
            </a:r>
            <a:r>
              <a:rPr lang="en-US" b="1" dirty="0" err="1">
                <a:ea typeface="+mn-lt"/>
                <a:cs typeface="+mn-lt"/>
              </a:rPr>
              <a:t>suivi</a:t>
            </a:r>
            <a:r>
              <a:rPr lang="en-US" b="1" dirty="0">
                <a:ea typeface="+mn-lt"/>
                <a:cs typeface="+mn-lt"/>
              </a:rPr>
              <a:t> des </a:t>
            </a:r>
            <a:r>
              <a:rPr lang="en-US" b="1" dirty="0" err="1">
                <a:ea typeface="+mn-lt"/>
                <a:cs typeface="+mn-lt"/>
              </a:rPr>
              <a:t>pièces</a:t>
            </a:r>
            <a:r>
              <a:rPr lang="en-US" b="1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1227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484AAB3-2775-4205-A8B6-DB4ECB40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393" y="659922"/>
            <a:ext cx="2173129" cy="5024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F11C045-3B8D-4809-A0FD-99EAF94A7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476" y="654124"/>
            <a:ext cx="2174370" cy="5011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29EE141-1EE0-4980-83D2-18522AFD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214" y="658762"/>
            <a:ext cx="2167218" cy="5024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F4AE31B-8532-49E6-9D7C-182295856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70" y="735518"/>
            <a:ext cx="2725129" cy="4873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478799A6-420C-4AFB-88F4-3D9F369E7C45}"/>
              </a:ext>
            </a:extLst>
          </p:cNvPr>
          <p:cNvSpPr/>
          <p:nvPr/>
        </p:nvSpPr>
        <p:spPr>
          <a:xfrm rot="5400000">
            <a:off x="8353438" y="2332702"/>
            <a:ext cx="454741" cy="71283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4EA1F-7F9F-4349-90D1-F0D3B8D88205}"/>
              </a:ext>
            </a:extLst>
          </p:cNvPr>
          <p:cNvSpPr txBox="1"/>
          <p:nvPr/>
        </p:nvSpPr>
        <p:spPr>
          <a:xfrm>
            <a:off x="6391274" y="6280662"/>
            <a:ext cx="4500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Affichage</a:t>
            </a:r>
            <a:r>
              <a:rPr lang="en-US" dirty="0"/>
              <a:t> </a:t>
            </a:r>
            <a:r>
              <a:rPr lang="fr-FR" dirty="0"/>
              <a:t>déroulant</a:t>
            </a:r>
            <a:r>
              <a:rPr lang="en-US" dirty="0"/>
              <a:t> de application</a:t>
            </a:r>
            <a:endParaRPr lang="en-US" dirty="0" err="1">
              <a:cs typeface="Calibri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75465D-AC33-4D73-9DC8-4B9580540025}"/>
              </a:ext>
            </a:extLst>
          </p:cNvPr>
          <p:cNvSpPr/>
          <p:nvPr/>
        </p:nvSpPr>
        <p:spPr>
          <a:xfrm>
            <a:off x="3212105" y="2078822"/>
            <a:ext cx="1696063" cy="224912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cs typeface="Calibri"/>
              </a:rPr>
              <a:t>Appui</a:t>
            </a:r>
            <a:r>
              <a:rPr lang="en-US" sz="1400" dirty="0">
                <a:cs typeface="Calibri"/>
              </a:rPr>
              <a:t> sur "</a:t>
            </a:r>
            <a:r>
              <a:rPr lang="en-US" sz="1400" dirty="0" err="1">
                <a:cs typeface="Calibri"/>
              </a:rPr>
              <a:t>Initialiser</a:t>
            </a:r>
            <a:endParaRPr lang="en-US" dirty="0"/>
          </a:p>
          <a:p>
            <a:pPr algn="ctr"/>
            <a:r>
              <a:rPr lang="en-US" sz="1400" dirty="0">
                <a:cs typeface="Calibri"/>
              </a:rPr>
              <a:t> Fiche </a:t>
            </a:r>
            <a:r>
              <a:rPr lang="en-US" sz="1400" dirty="0" err="1">
                <a:cs typeface="Calibri"/>
              </a:rPr>
              <a:t>Défaut</a:t>
            </a:r>
            <a:r>
              <a:rPr lang="en-US" sz="1400" dirty="0">
                <a:cs typeface="Calibri"/>
              </a:rPr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7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rgbClr val="8B3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</p:spPr>
        <p:txBody>
          <a:bodyPr>
            <a:normAutofit/>
          </a:bodyPr>
          <a:lstStyle/>
          <a:p>
            <a:pPr algn="l"/>
            <a:r>
              <a:rPr lang="de-DE" sz="5400">
                <a:solidFill>
                  <a:srgbClr val="FFFFFF"/>
                </a:solidFill>
                <a:latin typeface="Berlin Sans FB Demi"/>
                <a:cs typeface="Calibri Light"/>
              </a:rPr>
              <a:t>PICSEL MOBILE</a:t>
            </a:r>
            <a:endParaRPr lang="de-DE" sz="5400">
              <a:solidFill>
                <a:srgbClr val="FFFFFF"/>
              </a:solidFill>
              <a:latin typeface="Berlin Sans FB Demi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BE" dirty="0">
                <a:solidFill>
                  <a:srgbClr val="FFFFFF"/>
                </a:solidFill>
                <a:latin typeface="Berlin Sans FB Demi"/>
                <a:cs typeface="Calibri"/>
              </a:rPr>
              <a:t>Portail DPX</a:t>
            </a:r>
          </a:p>
          <a:p>
            <a:pPr algn="l"/>
            <a:endParaRPr lang="fr-BE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9E0CDA39-DC3B-429D-A7EA-C93D1112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3" y="5925640"/>
            <a:ext cx="1133475" cy="790575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1D8325C-54DD-45D4-A492-6E2271E2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5" y="1568571"/>
            <a:ext cx="3677727" cy="33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0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1800576-9ED0-495D-BFD6-013377E7D941}"/>
              </a:ext>
            </a:extLst>
          </p:cNvPr>
          <p:cNvSpPr txBox="1"/>
          <p:nvPr/>
        </p:nvSpPr>
        <p:spPr>
          <a:xfrm>
            <a:off x="54935" y="116958"/>
            <a:ext cx="1209985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Une fois, le dérangement relevé et la Fiche Incident faite par le mainteneur sur PICSEL Mobile. </a:t>
            </a:r>
          </a:p>
          <a:p>
            <a:r>
              <a:rPr lang="fr-FR" b="1" dirty="0">
                <a:solidFill>
                  <a:srgbClr val="0070C0"/>
                </a:solidFill>
              </a:rPr>
              <a:t>Le Dirigeant récupère les données pour alimenter Rex Sig.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Le portail </a:t>
            </a:r>
            <a:r>
              <a:rPr lang="fr-FR" dirty="0">
                <a:solidFill>
                  <a:srgbClr val="FF0000"/>
                </a:solidFill>
                <a:cs typeface="Calibri"/>
              </a:rPr>
              <a:t>Picsel.mn.sncf.fr/</a:t>
            </a:r>
            <a:r>
              <a:rPr lang="fr-FR" dirty="0" err="1">
                <a:solidFill>
                  <a:srgbClr val="FF0000"/>
                </a:solidFill>
                <a:cs typeface="Calibri"/>
              </a:rPr>
              <a:t>monpicsel</a:t>
            </a:r>
            <a:r>
              <a:rPr lang="fr-FR" dirty="0">
                <a:cs typeface="Calibri"/>
              </a:rPr>
              <a:t> (PC)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67381EB-C6D6-4E09-BDC1-08FB82E2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4" y="1492898"/>
            <a:ext cx="8798767" cy="4080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ZoneTexte 3"/>
          <p:cNvSpPr txBox="1"/>
          <p:nvPr/>
        </p:nvSpPr>
        <p:spPr>
          <a:xfrm>
            <a:off x="923730" y="5770211"/>
            <a:ext cx="10170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cs typeface="Calibri"/>
              </a:rPr>
              <a:t>Il est possible de rendre le dérangement sur le PC par le site « </a:t>
            </a:r>
            <a:r>
              <a:rPr lang="fr-FR" dirty="0">
                <a:solidFill>
                  <a:srgbClr val="FF0000"/>
                </a:solidFill>
                <a:cs typeface="Calibri"/>
              </a:rPr>
              <a:t>picsel.mn.sncf.fr/mobile</a:t>
            </a:r>
            <a:r>
              <a:rPr lang="fr-FR" dirty="0">
                <a:cs typeface="Calibri"/>
              </a:rPr>
              <a:t> ».</a:t>
            </a:r>
          </a:p>
          <a:p>
            <a:r>
              <a:rPr lang="fr-FR" dirty="0">
                <a:cs typeface="Calibri"/>
              </a:rPr>
              <a:t> La procédure de restitution est la même que celle détaillée précédemment.</a:t>
            </a:r>
          </a:p>
        </p:txBody>
      </p:sp>
    </p:spTree>
    <p:extLst>
      <p:ext uri="{BB962C8B-B14F-4D97-AF65-F5344CB8AC3E}">
        <p14:creationId xmlns:p14="http://schemas.microsoft.com/office/powerpoint/2010/main" val="363018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capture d’écran, horloge&#10;&#10;Description générée avec un niveau de confiance très élevé">
            <a:extLst>
              <a:ext uri="{FF2B5EF4-FFF2-40B4-BE49-F238E27FC236}">
                <a16:creationId xmlns:a16="http://schemas.microsoft.com/office/drawing/2014/main" id="{E4B088FE-7B64-4F05-B6F8-AC2C037B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25" y="2786062"/>
            <a:ext cx="2057400" cy="1285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C732CCC-3546-4814-9F0B-0E4725007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98" y="1711515"/>
            <a:ext cx="6553199" cy="3476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F7108FC-6F21-496C-BDA6-C0E492E1448D}"/>
              </a:ext>
            </a:extLst>
          </p:cNvPr>
          <p:cNvSpPr/>
          <p:nvPr/>
        </p:nvSpPr>
        <p:spPr>
          <a:xfrm>
            <a:off x="2399307" y="2389242"/>
            <a:ext cx="2711300" cy="207334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Événement dont l'agent n'a rien signalé </a:t>
            </a:r>
            <a:r>
              <a:rPr lang="fr-FR" dirty="0">
                <a:cs typeface="Calibri"/>
              </a:rPr>
              <a:t>par Picsel Mobile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08F934-C44C-4F80-A385-1DA4572EE35E}"/>
              </a:ext>
            </a:extLst>
          </p:cNvPr>
          <p:cNvSpPr txBox="1"/>
          <p:nvPr/>
        </p:nvSpPr>
        <p:spPr>
          <a:xfrm>
            <a:off x="400493" y="1967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>
                <a:solidFill>
                  <a:schemeClr val="accent1"/>
                </a:solidFill>
              </a:rPr>
              <a:t>Détail du portail dirigeant</a:t>
            </a:r>
            <a:endParaRPr lang="fr-FR" b="1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161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6A5E699-E191-46F4-B9EB-0ACE8658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29" y="598458"/>
            <a:ext cx="6770913" cy="5922339"/>
          </a:xfrm>
          <a:prstGeom prst="rect">
            <a:avLst/>
          </a:prstGeom>
        </p:spPr>
      </p:pic>
      <p:pic>
        <p:nvPicPr>
          <p:cNvPr id="6" name="Image 6" descr="Une image contenant table&#10;&#10;Description générée avec un niveau de confiance très élevé">
            <a:extLst>
              <a:ext uri="{FF2B5EF4-FFF2-40B4-BE49-F238E27FC236}">
                <a16:creationId xmlns:a16="http://schemas.microsoft.com/office/drawing/2014/main" id="{C4F23805-2FF8-4298-8916-77F3507D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28" y="2669721"/>
            <a:ext cx="2743200" cy="1518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C9269D4-BF8B-48D2-903D-7F41CC92452E}"/>
              </a:ext>
            </a:extLst>
          </p:cNvPr>
          <p:cNvSpPr/>
          <p:nvPr/>
        </p:nvSpPr>
        <p:spPr>
          <a:xfrm>
            <a:off x="2753726" y="3186683"/>
            <a:ext cx="2441690" cy="117211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cs typeface="Calibri"/>
              </a:rPr>
              <a:t>Détail des événements rendus  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2FACEC-65F6-4A93-B31B-C2A1912FD5FA}"/>
              </a:ext>
            </a:extLst>
          </p:cNvPr>
          <p:cNvSpPr txBox="1"/>
          <p:nvPr/>
        </p:nvSpPr>
        <p:spPr>
          <a:xfrm>
            <a:off x="400493" y="1967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>
                <a:solidFill>
                  <a:schemeClr val="accent1"/>
                </a:solidFill>
              </a:rPr>
              <a:t>Détail du portail dirigeant</a:t>
            </a:r>
            <a:endParaRPr lang="fr-FR" b="1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110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C4759096-DBCC-4B80-9FE3-FF400DFA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7" y="1335039"/>
            <a:ext cx="10841664" cy="670316"/>
          </a:xfrm>
          <a:prstGeom prst="rect">
            <a:avLst/>
          </a:prstGeom>
        </p:spPr>
      </p:pic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53FCBAA-6674-4055-BABC-6C240E0F4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7" y="2001182"/>
            <a:ext cx="10744201" cy="950636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818D4BE1-EA73-4DCF-B840-AC486C9E0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02" y="3790507"/>
            <a:ext cx="443023" cy="357962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4DBC7C6D-66FC-4772-98A5-157B1ADF0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70" y="4437321"/>
            <a:ext cx="365494" cy="384544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AAB20F4E-B827-4B00-8EB6-5F9A42D08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22" y="5198656"/>
            <a:ext cx="411789" cy="403594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C8BE0A48-3CB7-46BD-9D7F-2F80D573A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04" y="5932745"/>
            <a:ext cx="366823" cy="4328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2B50F3D-F704-42E5-AD66-36ACFF56D330}"/>
              </a:ext>
            </a:extLst>
          </p:cNvPr>
          <p:cNvSpPr txBox="1"/>
          <p:nvPr/>
        </p:nvSpPr>
        <p:spPr>
          <a:xfrm>
            <a:off x="614251" y="3768578"/>
            <a:ext cx="58089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---&gt; Détail complet de l'événement et de son rendu</a:t>
            </a:r>
            <a:endParaRPr lang="fr-FR"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031ECE2-A804-4A61-AD4D-6EA107EF88D0}"/>
              </a:ext>
            </a:extLst>
          </p:cNvPr>
          <p:cNvSpPr txBox="1"/>
          <p:nvPr/>
        </p:nvSpPr>
        <p:spPr>
          <a:xfrm>
            <a:off x="615360" y="4434220"/>
            <a:ext cx="72708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---&gt; Photo jointe à la Fiche Incident</a:t>
            </a:r>
            <a:endParaRPr lang="fr-FR"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346303-8696-471C-9678-4F5AA2507445}"/>
              </a:ext>
            </a:extLst>
          </p:cNvPr>
          <p:cNvSpPr txBox="1"/>
          <p:nvPr/>
        </p:nvSpPr>
        <p:spPr>
          <a:xfrm>
            <a:off x="616466" y="5197327"/>
            <a:ext cx="8835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---&gt; Enregistrement du fichier CSV pour le pré remplissage de REX-</a:t>
            </a:r>
            <a:r>
              <a:rPr lang="fr-FR" dirty="0" err="1"/>
              <a:t>Sig</a:t>
            </a:r>
            <a:endParaRPr lang="fr-FR" dirty="0">
              <a:cs typeface="Calibr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E1F25E8-1973-4631-827C-3E266477391D}"/>
              </a:ext>
            </a:extLst>
          </p:cNvPr>
          <p:cNvSpPr txBox="1"/>
          <p:nvPr/>
        </p:nvSpPr>
        <p:spPr>
          <a:xfrm>
            <a:off x="617574" y="5978156"/>
            <a:ext cx="63937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---&gt; Archiver l'événement une fois que </a:t>
            </a:r>
            <a:r>
              <a:rPr lang="fr-FR" dirty="0"/>
              <a:t>son</a:t>
            </a:r>
            <a:r>
              <a:rPr lang="fr-FR"/>
              <a:t> traitement est effectué.</a:t>
            </a:r>
          </a:p>
          <a:p>
            <a:endParaRPr lang="fr-FR" dirty="0">
              <a:cs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ED8AC6-C7D2-47A9-8825-D456C6AA052A}"/>
              </a:ext>
            </a:extLst>
          </p:cNvPr>
          <p:cNvSpPr txBox="1"/>
          <p:nvPr/>
        </p:nvSpPr>
        <p:spPr>
          <a:xfrm>
            <a:off x="400493" y="1967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>
                <a:solidFill>
                  <a:schemeClr val="accent1"/>
                </a:solidFill>
              </a:rPr>
              <a:t>Détail du portail dirigeant</a:t>
            </a:r>
            <a:endParaRPr lang="fr-FR" b="1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D420F98A-63BE-464F-BBAF-05BC37C1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" y="184298"/>
            <a:ext cx="770860" cy="61491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4AA8E68-8D3F-4CF6-86A7-9B53B23D4905}"/>
              </a:ext>
            </a:extLst>
          </p:cNvPr>
          <p:cNvSpPr txBox="1"/>
          <p:nvPr/>
        </p:nvSpPr>
        <p:spPr>
          <a:xfrm>
            <a:off x="1029586" y="258726"/>
            <a:ext cx="54545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+mn-lt"/>
                <a:cs typeface="+mn-lt"/>
              </a:rPr>
              <a:t>---&gt; </a:t>
            </a:r>
            <a:r>
              <a:rPr lang="fr-FR" u="sng" dirty="0">
                <a:ea typeface="+mn-lt"/>
                <a:cs typeface="+mn-lt"/>
              </a:rPr>
              <a:t>Détail complet de l'événement</a:t>
            </a:r>
            <a:endParaRPr lang="fr-FR" u="sng" dirty="0"/>
          </a:p>
        </p:txBody>
      </p:sp>
      <p:pic>
        <p:nvPicPr>
          <p:cNvPr id="5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6AA8AE8-0B3C-4631-9085-56420DFF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94" y="823776"/>
            <a:ext cx="9282221" cy="59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1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DF5B1DB9-B4D7-44FD-A2B3-35124B33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0" y="1113982"/>
            <a:ext cx="588999" cy="5985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1AADB4-E89F-42D4-9932-60705D63A430}"/>
              </a:ext>
            </a:extLst>
          </p:cNvPr>
          <p:cNvSpPr txBox="1"/>
          <p:nvPr/>
        </p:nvSpPr>
        <p:spPr>
          <a:xfrm>
            <a:off x="749374" y="1227839"/>
            <a:ext cx="55608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---&gt;</a:t>
            </a:r>
            <a:r>
              <a:rPr lang="fr-FR" u="sng" dirty="0"/>
              <a:t> Exporter (Télécharger) la fiche en CSV</a:t>
            </a:r>
          </a:p>
          <a:p>
            <a:endParaRPr lang="fr-FR" u="sng" dirty="0">
              <a:cs typeface="Calibri"/>
            </a:endParaRPr>
          </a:p>
          <a:p>
            <a:r>
              <a:rPr lang="fr-FR" dirty="0">
                <a:cs typeface="Calibri"/>
              </a:rPr>
              <a:t>(Fichier au format .CSV qui sera dans le fichiers Téléchargements )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9CDB117-C2FD-4F58-8624-4EF46715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92" y="1823484"/>
            <a:ext cx="3851196" cy="477047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B5E0F1-FAFB-499D-8180-D07CC48B4638}"/>
              </a:ext>
            </a:extLst>
          </p:cNvPr>
          <p:cNvSpPr txBox="1"/>
          <p:nvPr/>
        </p:nvSpPr>
        <p:spPr>
          <a:xfrm>
            <a:off x="400493" y="1967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>
                <a:solidFill>
                  <a:schemeClr val="accent1"/>
                </a:solidFill>
              </a:rPr>
              <a:t>Détail du portail dirigeant</a:t>
            </a:r>
            <a:endParaRPr lang="fr-FR" b="1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8166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7282" y="56470"/>
            <a:ext cx="5405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chemeClr val="accent1"/>
                </a:solidFill>
              </a:rPr>
              <a:t>Pour exporter les données </a:t>
            </a:r>
            <a:r>
              <a:rPr lang="fr-FR" u="sng" dirty="0" err="1">
                <a:solidFill>
                  <a:schemeClr val="accent1"/>
                </a:solidFill>
              </a:rPr>
              <a:t>Picsel</a:t>
            </a:r>
            <a:r>
              <a:rPr lang="fr-FR" u="sng" dirty="0">
                <a:solidFill>
                  <a:schemeClr val="accent1"/>
                </a:solidFill>
              </a:rPr>
              <a:t> dans REX-</a:t>
            </a:r>
            <a:r>
              <a:rPr lang="fr-FR" u="sng" dirty="0" err="1">
                <a:solidFill>
                  <a:schemeClr val="accent1"/>
                </a:solidFill>
              </a:rPr>
              <a:t>Sig</a:t>
            </a:r>
            <a:r>
              <a:rPr lang="fr-FR" u="sng" dirty="0">
                <a:solidFill>
                  <a:schemeClr val="accent1"/>
                </a:solidFill>
              </a:rPr>
              <a:t>, il suffit: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518135"/>
            <a:ext cx="11187403" cy="4679016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V="1">
            <a:off x="1511559" y="4632649"/>
            <a:ext cx="811764" cy="1087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02636" y="5738326"/>
            <a:ext cx="7971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Appui sur « créer à partir fichier » </a:t>
            </a:r>
          </a:p>
          <a:p>
            <a:endParaRPr lang="fr-FR" dirty="0"/>
          </a:p>
          <a:p>
            <a:r>
              <a:rPr lang="fr-FR" dirty="0"/>
              <a:t>Et sélectionner le fichier précédemment créer dans le dossier «</a:t>
            </a:r>
            <a:r>
              <a:rPr lang="fr-FR"/>
              <a:t> Téléchargements »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33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C78C9C5-ED99-4861-99A9-85896F6F3FC9}"/>
              </a:ext>
            </a:extLst>
          </p:cNvPr>
          <p:cNvSpPr txBox="1"/>
          <p:nvPr/>
        </p:nvSpPr>
        <p:spPr>
          <a:xfrm>
            <a:off x="2258739" y="153224"/>
            <a:ext cx="7411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  <a:cs typeface="Calibri"/>
              </a:rPr>
              <a:t>Schéma fonctionnel 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5146D83-A41C-4DFE-944A-9F6216C6DA56}"/>
              </a:ext>
            </a:extLst>
          </p:cNvPr>
          <p:cNvSpPr/>
          <p:nvPr/>
        </p:nvSpPr>
        <p:spPr>
          <a:xfrm>
            <a:off x="964434" y="627227"/>
            <a:ext cx="9967309" cy="9108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cs typeface="Calibri"/>
              </a:rPr>
              <a:t>Module de Supervision du CSA (MDS)</a:t>
            </a:r>
          </a:p>
          <a:p>
            <a:pPr algn="ctr"/>
            <a:r>
              <a:rPr lang="fr-FR" dirty="0">
                <a:cs typeface="Calibri"/>
              </a:rPr>
              <a:t>Le CSA alimente le logiciel par les alarmes ou les appels des AC.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A4B77F2-9552-4418-B03A-22F9CB19615C}"/>
              </a:ext>
            </a:extLst>
          </p:cNvPr>
          <p:cNvSpPr/>
          <p:nvPr/>
        </p:nvSpPr>
        <p:spPr>
          <a:xfrm>
            <a:off x="996185" y="1674976"/>
            <a:ext cx="9932273" cy="37311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2400" dirty="0">
              <a:cs typeface="Calibri"/>
            </a:endParaRPr>
          </a:p>
          <a:p>
            <a:pPr algn="ctr"/>
            <a:endParaRPr lang="fr-FR" dirty="0">
              <a:cs typeface="Calibri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CE5F994-88A3-44E0-A043-0D988CDE36EE}"/>
              </a:ext>
            </a:extLst>
          </p:cNvPr>
          <p:cNvSpPr/>
          <p:nvPr/>
        </p:nvSpPr>
        <p:spPr>
          <a:xfrm>
            <a:off x="1419336" y="3368129"/>
            <a:ext cx="3932618" cy="198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cs typeface="Calibri"/>
              </a:rPr>
              <a:t>Mon PICSEL</a:t>
            </a:r>
          </a:p>
          <a:p>
            <a:pPr algn="ctr"/>
            <a:r>
              <a:rPr lang="fr-FR" sz="1200" dirty="0">
                <a:cs typeface="Calibri"/>
              </a:rPr>
              <a:t>(Portail superviseur )</a:t>
            </a:r>
          </a:p>
          <a:p>
            <a:pPr algn="ctr"/>
            <a:r>
              <a:rPr lang="fr-FR" sz="1200" dirty="0">
                <a:cs typeface="Calibri"/>
              </a:rPr>
              <a:t>Il permet au CSA de recevoir les informations du mainteneur sur le traitement du dérangement.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BD338C-4B1A-4D97-B967-9B2E44E25C04}"/>
              </a:ext>
            </a:extLst>
          </p:cNvPr>
          <p:cNvSpPr txBox="1"/>
          <p:nvPr/>
        </p:nvSpPr>
        <p:spPr>
          <a:xfrm>
            <a:off x="2890018" y="1646292"/>
            <a:ext cx="642182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b="1" dirty="0">
                <a:ea typeface="+mn-lt"/>
                <a:cs typeface="+mn-lt"/>
              </a:rPr>
              <a:t>PICSEL</a:t>
            </a:r>
            <a:endParaRPr lang="fr-FR" sz="3200" b="1" dirty="0"/>
          </a:p>
          <a:p>
            <a:pPr algn="ctr"/>
            <a:endParaRPr lang="fr-FR" dirty="0">
              <a:ea typeface="+mn-lt"/>
              <a:cs typeface="+mn-lt"/>
            </a:endParaRPr>
          </a:p>
          <a:p>
            <a:pPr algn="ctr"/>
            <a:r>
              <a:rPr lang="fr-FR" dirty="0">
                <a:ea typeface="+mn-lt"/>
                <a:cs typeface="+mn-lt"/>
              </a:rPr>
              <a:t>(</a:t>
            </a:r>
            <a:r>
              <a:rPr lang="fr-FR" dirty="0">
                <a:ea typeface="+mn-lt"/>
                <a:cs typeface="+mn-lt"/>
                <a:hlinkClick r:id="rId2"/>
              </a:rPr>
              <a:t>picsel.mn.sncf.fr</a:t>
            </a:r>
            <a:r>
              <a:rPr lang="fr-FR" dirty="0">
                <a:ea typeface="+mn-lt"/>
                <a:cs typeface="+mn-lt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fr-FR" dirty="0">
                <a:ea typeface="+mn-lt"/>
                <a:cs typeface="+mn-lt"/>
              </a:rPr>
              <a:t>Consultable sur PC connecté au réseau SNCF et par mobile muni d'un VPN SNCF.</a:t>
            </a:r>
            <a:endParaRPr lang="fr-FR" dirty="0">
              <a:cs typeface="Calibri" panose="020F0502020204030204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89B020D-5F41-4823-9EEE-EF0A328D24B3}"/>
              </a:ext>
            </a:extLst>
          </p:cNvPr>
          <p:cNvSpPr/>
          <p:nvPr/>
        </p:nvSpPr>
        <p:spPr>
          <a:xfrm>
            <a:off x="6732533" y="3399878"/>
            <a:ext cx="3520964" cy="1926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cs typeface="Calibri"/>
              </a:rPr>
              <a:t>Mon PICSEL </a:t>
            </a:r>
          </a:p>
          <a:p>
            <a:pPr algn="ctr"/>
            <a:r>
              <a:rPr lang="fr-FR" sz="1100" dirty="0">
                <a:cs typeface="Calibri"/>
              </a:rPr>
              <a:t>(Portail Manager)</a:t>
            </a:r>
          </a:p>
          <a:p>
            <a:pPr algn="ctr"/>
            <a:r>
              <a:rPr lang="fr-FR" sz="1100" u="sng" dirty="0">
                <a:cs typeface="Calibri"/>
              </a:rPr>
              <a:t> DPX et TO</a:t>
            </a:r>
            <a:r>
              <a:rPr lang="fr-FR" sz="1100">
                <a:cs typeface="Calibri"/>
              </a:rPr>
              <a:t> : réception Fiche Incident et historique des </a:t>
            </a:r>
            <a:r>
              <a:rPr lang="fr-FR" sz="1100" dirty="0">
                <a:cs typeface="Calibri"/>
              </a:rPr>
              <a:t>dérangements</a:t>
            </a:r>
          </a:p>
          <a:p>
            <a:pPr algn="ctr"/>
            <a:r>
              <a:rPr lang="fr-FR" sz="1100" u="sng" dirty="0">
                <a:cs typeface="Calibri"/>
              </a:rPr>
              <a:t>Assistante régularité</a:t>
            </a:r>
            <a:r>
              <a:rPr lang="fr-FR" sz="1100">
                <a:cs typeface="Calibri"/>
              </a:rPr>
              <a:t> : récupération des informations </a:t>
            </a:r>
            <a:r>
              <a:rPr lang="fr-FR" sz="1100" dirty="0">
                <a:cs typeface="Calibri"/>
              </a:rPr>
              <a:t>temporelles de l'incident .</a:t>
            </a:r>
          </a:p>
          <a:p>
            <a:pPr algn="ctr"/>
            <a:r>
              <a:rPr lang="fr-FR" sz="1100" dirty="0">
                <a:cs typeface="Calibri"/>
              </a:rPr>
              <a:t>  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C5BD1E9-4B55-486B-B155-EC25977DB60A}"/>
              </a:ext>
            </a:extLst>
          </p:cNvPr>
          <p:cNvSpPr/>
          <p:nvPr/>
        </p:nvSpPr>
        <p:spPr>
          <a:xfrm>
            <a:off x="998374" y="5627303"/>
            <a:ext cx="9932274" cy="8846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cs typeface="Calibri"/>
              </a:rPr>
              <a:t>PICSEL MOBILE </a:t>
            </a:r>
            <a:endParaRPr lang="fr-FR" sz="3200" b="1">
              <a:cs typeface="Calibri"/>
            </a:endParaRPr>
          </a:p>
          <a:p>
            <a:pPr algn="ctr"/>
            <a:r>
              <a:rPr lang="fr-FR" sz="1100" dirty="0">
                <a:cs typeface="Calibri"/>
              </a:rPr>
              <a:t>Consultable par les mainteneurs et les agents possédant un VPN SNCF par le biais de l'application mobile téléchargeable sur le portail </a:t>
            </a:r>
            <a:r>
              <a:rPr lang="fr-FR" sz="1100" dirty="0" err="1">
                <a:cs typeface="Calibri"/>
              </a:rPr>
              <a:t>AppsWorks</a:t>
            </a:r>
            <a:endParaRPr lang="fr-FR" sz="1100">
              <a:cs typeface="Calibri"/>
            </a:endParaRPr>
          </a:p>
          <a:p>
            <a:pPr algn="ctr"/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052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0A24886-EB50-4162-95B5-3D31A6E5B268}"/>
              </a:ext>
            </a:extLst>
          </p:cNvPr>
          <p:cNvSpPr txBox="1"/>
          <p:nvPr/>
        </p:nvSpPr>
        <p:spPr>
          <a:xfrm>
            <a:off x="1259958" y="5761074"/>
            <a:ext cx="66506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---&gt;Permet de remettre la </a:t>
            </a:r>
            <a:r>
              <a:rPr lang="fr-FR"/>
              <a:t>fiche-incident</a:t>
            </a:r>
            <a:r>
              <a:rPr lang="fr-FR" dirty="0"/>
              <a:t> dans les fiches en attente</a:t>
            </a:r>
            <a:endParaRPr lang="fr-FR" dirty="0">
              <a:cs typeface="Calibri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93B1FF2-CBF3-417D-97F8-5AB913B10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8" y="1766170"/>
            <a:ext cx="11568223" cy="1845962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DDDBB68B-12A7-4DB2-9656-5624813A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8" y="4525926"/>
            <a:ext cx="852598" cy="6326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0F56B18-9D49-443B-9E2B-6B7791905EE2}"/>
              </a:ext>
            </a:extLst>
          </p:cNvPr>
          <p:cNvSpPr txBox="1"/>
          <p:nvPr/>
        </p:nvSpPr>
        <p:spPr>
          <a:xfrm>
            <a:off x="1261065" y="4698927"/>
            <a:ext cx="58089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---&gt; Détail complet de l'événement et de son rendu</a:t>
            </a:r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D472AD0-51A5-46D2-B5B4-0E47BE9FA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65" y="5679780"/>
            <a:ext cx="760006" cy="53118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0C0FBEE-0FB7-4DFD-A26B-2A5488F794B6}"/>
              </a:ext>
            </a:extLst>
          </p:cNvPr>
          <p:cNvSpPr txBox="1"/>
          <p:nvPr/>
        </p:nvSpPr>
        <p:spPr>
          <a:xfrm>
            <a:off x="400493" y="1967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>
                <a:solidFill>
                  <a:schemeClr val="accent1"/>
                </a:solidFill>
              </a:rPr>
              <a:t>Détail du portail dirigeant</a:t>
            </a:r>
            <a:endParaRPr lang="fr-FR" b="1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19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961A06D-9F71-45B6-9410-C5543E869E1E}"/>
              </a:ext>
            </a:extLst>
          </p:cNvPr>
          <p:cNvSpPr txBox="1"/>
          <p:nvPr/>
        </p:nvSpPr>
        <p:spPr>
          <a:xfrm>
            <a:off x="187493" y="503075"/>
            <a:ext cx="1187717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CREATION FICHES EVENEMENTS</a:t>
            </a:r>
            <a:endParaRPr lang="fr-FR" sz="4000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8B7BA8-5397-4F51-B207-826CBD85B323}"/>
              </a:ext>
            </a:extLst>
          </p:cNvPr>
          <p:cNvSpPr txBox="1"/>
          <p:nvPr/>
        </p:nvSpPr>
        <p:spPr>
          <a:xfrm>
            <a:off x="257677" y="1338635"/>
            <a:ext cx="11736804" cy="40934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ea typeface="+mn-lt"/>
                <a:cs typeface="+mn-lt"/>
              </a:rPr>
              <a:t>Suite au signalement d’un dérangement, le Centre de Supervision Atlantique organise la relève d’incident par: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ea typeface="+mn-lt"/>
                <a:cs typeface="+mn-lt"/>
              </a:rPr>
              <a:t>la levée de doute  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ea typeface="+mn-lt"/>
                <a:cs typeface="+mn-lt"/>
              </a:rPr>
              <a:t>le déclenchement de l’intervention.</a:t>
            </a:r>
          </a:p>
          <a:p>
            <a:endParaRPr lang="fr-FR" sz="2000" dirty="0">
              <a:ea typeface="+mn-lt"/>
              <a:cs typeface="+mn-lt"/>
            </a:endParaRPr>
          </a:p>
          <a:p>
            <a:r>
              <a:rPr lang="fr-FR" sz="2000" dirty="0">
                <a:ea typeface="+mn-lt"/>
                <a:cs typeface="+mn-lt"/>
              </a:rPr>
              <a:t>le CSA alimente ensuite </a:t>
            </a:r>
            <a:r>
              <a:rPr lang="fr-FR" sz="2000" dirty="0" err="1">
                <a:ea typeface="+mn-lt"/>
                <a:cs typeface="+mn-lt"/>
              </a:rPr>
              <a:t>Picsel</a:t>
            </a:r>
            <a:r>
              <a:rPr lang="fr-FR" sz="2000" dirty="0">
                <a:ea typeface="+mn-lt"/>
                <a:cs typeface="+mn-lt"/>
              </a:rPr>
              <a:t> Mobile par le biais du Module de supervision .</a:t>
            </a:r>
            <a:endParaRPr lang="fr-FR" dirty="0"/>
          </a:p>
          <a:p>
            <a:endParaRPr lang="fr-FR" sz="2000" b="1" dirty="0">
              <a:cs typeface="Calibri"/>
            </a:endParaRPr>
          </a:p>
          <a:p>
            <a:endParaRPr lang="fr-FR" sz="2000" b="1" dirty="0">
              <a:solidFill>
                <a:srgbClr val="000000"/>
              </a:solidFill>
              <a:cs typeface="Calibri"/>
            </a:endParaRPr>
          </a:p>
          <a:p>
            <a:r>
              <a:rPr lang="fr-FR" sz="2000" u="sng" dirty="0">
                <a:solidFill>
                  <a:srgbClr val="FF0000"/>
                </a:solidFill>
                <a:cs typeface="Calibri"/>
              </a:rPr>
              <a:t>A noter:</a:t>
            </a:r>
          </a:p>
          <a:p>
            <a:r>
              <a:rPr lang="fr-FR" sz="2000" dirty="0">
                <a:solidFill>
                  <a:srgbClr val="FF0000"/>
                </a:solidFill>
                <a:cs typeface="Calibri"/>
              </a:rPr>
              <a:t>Le signalement </a:t>
            </a:r>
            <a:r>
              <a:rPr lang="fr-FR" sz="2000" dirty="0">
                <a:solidFill>
                  <a:srgbClr val="FF0000"/>
                </a:solidFill>
                <a:ea typeface="+mn-lt"/>
                <a:cs typeface="+mn-lt"/>
              </a:rPr>
              <a:t>d'un incident </a:t>
            </a:r>
            <a:r>
              <a:rPr lang="fr-FR" sz="2000" dirty="0">
                <a:solidFill>
                  <a:srgbClr val="FF0000"/>
                </a:solidFill>
                <a:cs typeface="Calibri"/>
              </a:rPr>
              <a:t>effectué en direct (AC&lt;--&gt;Mainteneur) entraîne une perte d'information pour les différents acteurs maintenance (Astreinte M&amp;T,..) et régularité (CNO,COGC,FIRST,…).</a:t>
            </a:r>
          </a:p>
          <a:p>
            <a:r>
              <a:rPr lang="fr-FR" sz="2000" dirty="0">
                <a:solidFill>
                  <a:srgbClr val="FF0000"/>
                </a:solidFill>
                <a:cs typeface="Calibri"/>
              </a:rPr>
              <a:t>De plus, le mainteneur ne pourra effectuer le rendu de son intervention par l'application. </a:t>
            </a:r>
          </a:p>
          <a:p>
            <a:endParaRPr lang="fr-FR" sz="2000" b="1" dirty="0">
              <a:cs typeface="Calibri"/>
            </a:endParaRPr>
          </a:p>
          <a:p>
            <a:endParaRPr lang="fr-FR" sz="2000" b="1" dirty="0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C0E7C7-56DF-4975-AB59-3D69E66DB100}"/>
              </a:ext>
            </a:extLst>
          </p:cNvPr>
          <p:cNvSpPr txBox="1"/>
          <p:nvPr/>
        </p:nvSpPr>
        <p:spPr>
          <a:xfrm>
            <a:off x="260183" y="3468604"/>
            <a:ext cx="11496173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fr-FR" sz="2000" dirty="0">
                <a:ea typeface="+mn-lt"/>
                <a:cs typeface="+mn-lt"/>
              </a:rPr>
            </a:br>
            <a:r>
              <a:rPr lang="fr-FR" sz="2000" dirty="0">
                <a:ea typeface="+mn-lt"/>
                <a:cs typeface="+mn-lt"/>
              </a:rPr>
              <a:t> </a:t>
            </a:r>
            <a:endParaRPr lang="fr-FR" dirty="0">
              <a:cs typeface="Calibri"/>
            </a:endParaRPr>
          </a:p>
          <a:p>
            <a:endParaRPr lang="fr-FR" dirty="0"/>
          </a:p>
          <a:p>
            <a:endParaRPr lang="fr-FR" sz="2000" b="1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110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3C29130-95F4-401E-A101-93D480E8A7C2}"/>
              </a:ext>
            </a:extLst>
          </p:cNvPr>
          <p:cNvSpPr/>
          <p:nvPr/>
        </p:nvSpPr>
        <p:spPr>
          <a:xfrm>
            <a:off x="1393898" y="1145926"/>
            <a:ext cx="6367516" cy="481724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ea typeface="+mn-lt"/>
                <a:cs typeface="+mn-lt"/>
              </a:rPr>
              <a:t>1/ Création, appel et transfert de la fiche événement</a:t>
            </a:r>
            <a:endParaRPr lang="fr-FR" sz="1400" dirty="0"/>
          </a:p>
        </p:txBody>
      </p:sp>
      <p:sp>
        <p:nvSpPr>
          <p:cNvPr id="12" name="Flèche : gauche 11">
            <a:extLst>
              <a:ext uri="{FF2B5EF4-FFF2-40B4-BE49-F238E27FC236}">
                <a16:creationId xmlns:a16="http://schemas.microsoft.com/office/drawing/2014/main" id="{88008B7E-E468-4AC9-BE9E-1E3B82105810}"/>
              </a:ext>
            </a:extLst>
          </p:cNvPr>
          <p:cNvSpPr/>
          <p:nvPr/>
        </p:nvSpPr>
        <p:spPr>
          <a:xfrm>
            <a:off x="1278942" y="1627650"/>
            <a:ext cx="6367516" cy="595585"/>
          </a:xfrm>
          <a:prstGeom prst="lef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ea typeface="+mn-lt"/>
              <a:cs typeface="+mn-lt"/>
            </a:endParaRPr>
          </a:p>
          <a:p>
            <a:pPr algn="ctr"/>
            <a:r>
              <a:rPr lang="fr-FR" sz="1400" dirty="0">
                <a:ea typeface="+mn-lt"/>
                <a:cs typeface="+mn-lt"/>
              </a:rPr>
              <a:t>2/Signale son arrivée sur place par PICSEL MOBILE </a:t>
            </a:r>
            <a:br>
              <a:rPr lang="fr-FR" sz="1400" dirty="0">
                <a:ea typeface="+mn-lt"/>
                <a:cs typeface="+mn-lt"/>
              </a:rPr>
            </a:br>
            <a:endParaRPr lang="fr-FR" sz="1400" dirty="0">
              <a:ea typeface="+mn-lt"/>
              <a:cs typeface="+mn-lt"/>
            </a:endParaRP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03F9BAA6-A8C1-4933-88A9-6E61AAE9FE36}"/>
              </a:ext>
            </a:extLst>
          </p:cNvPr>
          <p:cNvSpPr/>
          <p:nvPr/>
        </p:nvSpPr>
        <p:spPr>
          <a:xfrm>
            <a:off x="1278942" y="3700541"/>
            <a:ext cx="6278854" cy="846547"/>
          </a:xfrm>
          <a:prstGeom prst="lef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ea typeface="+mn-lt"/>
                <a:cs typeface="+mn-lt"/>
              </a:rPr>
              <a:t>5/Le mainteneur signale la fin du dérangement par PICSEL MOBILE </a:t>
            </a:r>
            <a:endParaRPr lang="fr-FR" sz="1400" dirty="0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66C67995-C424-438F-AB3D-89151EF5C7DA}"/>
              </a:ext>
            </a:extLst>
          </p:cNvPr>
          <p:cNvSpPr/>
          <p:nvPr/>
        </p:nvSpPr>
        <p:spPr>
          <a:xfrm>
            <a:off x="1393898" y="5494045"/>
            <a:ext cx="6163898" cy="786797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ea typeface="+mn-lt"/>
                <a:cs typeface="+mn-lt"/>
              </a:rPr>
              <a:t>7/La clôture de l’évènement par le CSA donne l’autorisation d'accès à la Fiche Incident pour le mainteneur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7C82A5-C89A-4497-8FB1-5DF66652024F}"/>
              </a:ext>
            </a:extLst>
          </p:cNvPr>
          <p:cNvSpPr txBox="1"/>
          <p:nvPr/>
        </p:nvSpPr>
        <p:spPr>
          <a:xfrm>
            <a:off x="634124" y="117365"/>
            <a:ext cx="9373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Nouveau parcours de l'information entre les interlocuteurs INFRA.</a:t>
            </a:r>
            <a:endParaRPr lang="fr-FR" sz="2400" dirty="0">
              <a:cs typeface="Calibri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170610" y="2223236"/>
            <a:ext cx="3284376" cy="144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4/ Traitement du dérangement par le mainteneur 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1278942" y="2223236"/>
            <a:ext cx="2462634" cy="6136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3/Le CSA copie l’arrivée sur place mainteneur dans le MDS pour partage d’informations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1393898" y="4517057"/>
            <a:ext cx="2496967" cy="917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6/ Le CSA copie la restitution du dérangement dans le MDS et clos la fiche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279918" y="1173917"/>
            <a:ext cx="914400" cy="51131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CSA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7761414" y="1162848"/>
            <a:ext cx="914400" cy="4900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/>
              <a:t>Mainteneur</a:t>
            </a:r>
          </a:p>
        </p:txBody>
      </p:sp>
      <p:sp>
        <p:nvSpPr>
          <p:cNvPr id="22" name="Rectangle à coins arrondis 21"/>
          <p:cNvSpPr/>
          <p:nvPr/>
        </p:nvSpPr>
        <p:spPr>
          <a:xfrm>
            <a:off x="11103426" y="1145926"/>
            <a:ext cx="914400" cy="4900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/>
              <a:t>DPX</a:t>
            </a:r>
          </a:p>
        </p:txBody>
      </p:sp>
      <p:sp>
        <p:nvSpPr>
          <p:cNvPr id="20" name="Flèche droite 19"/>
          <p:cNvSpPr/>
          <p:nvPr/>
        </p:nvSpPr>
        <p:spPr>
          <a:xfrm>
            <a:off x="8845420" y="2530084"/>
            <a:ext cx="2164699" cy="2349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8/ Le mainteneur transfère sa FRE Via PICSEL MOBILE</a:t>
            </a:r>
          </a:p>
        </p:txBody>
      </p:sp>
    </p:spTree>
    <p:extLst>
      <p:ext uri="{BB962C8B-B14F-4D97-AF65-F5344CB8AC3E}">
        <p14:creationId xmlns:p14="http://schemas.microsoft.com/office/powerpoint/2010/main" val="270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 animBg="1"/>
      <p:bldP spid="27" grpId="0" animBg="1"/>
      <p:bldP spid="10" grpId="0" animBg="1"/>
      <p:bldP spid="11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>
            <a:extLst>
              <a:ext uri="{FF2B5EF4-FFF2-40B4-BE49-F238E27FC236}">
                <a16:creationId xmlns:a16="http://schemas.microsoft.com/office/drawing/2014/main" id="{BD9B4A8E-8FDF-42D4-9311-A1A8DA0E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71" y="48259"/>
            <a:ext cx="5931568" cy="11401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B481C36-C7B2-4F19-A508-D5D524DD5899}"/>
              </a:ext>
            </a:extLst>
          </p:cNvPr>
          <p:cNvSpPr txBox="1"/>
          <p:nvPr/>
        </p:nvSpPr>
        <p:spPr>
          <a:xfrm>
            <a:off x="1007143" y="5488906"/>
            <a:ext cx="1024288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A la première utilisation , le mainteneur doit définir son centre de supervision , son établissement et son UP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3E89EF07-74AD-4BE2-B945-85C81359F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163" y="1217318"/>
            <a:ext cx="2743200" cy="3601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1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71ABE858-12C9-4924-A7AE-AB8FCAF05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657" y="1188458"/>
            <a:ext cx="2743200" cy="3770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43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82C359-5F4B-4012-B976-6A8EC9E8F153}"/>
              </a:ext>
            </a:extLst>
          </p:cNvPr>
          <p:cNvSpPr txBox="1"/>
          <p:nvPr/>
        </p:nvSpPr>
        <p:spPr>
          <a:xfrm>
            <a:off x="144880" y="4512"/>
            <a:ext cx="1122546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Page d'Accueil, liste en cours, détails en cours</a:t>
            </a:r>
            <a:endParaRPr lang="fr-FR" sz="2400" b="1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A374B08E-8431-4CAC-BDA1-596072941994}"/>
              </a:ext>
            </a:extLst>
          </p:cNvPr>
          <p:cNvSpPr/>
          <p:nvPr/>
        </p:nvSpPr>
        <p:spPr>
          <a:xfrm>
            <a:off x="2621254" y="2657215"/>
            <a:ext cx="1327229" cy="91879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cs typeface="Calibri"/>
              </a:rPr>
              <a:t>En cours</a:t>
            </a:r>
            <a:endParaRPr lang="fr-FR" dirty="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DD51C74-B8D8-4218-A9DB-1C674D5489B6}"/>
              </a:ext>
            </a:extLst>
          </p:cNvPr>
          <p:cNvSpPr/>
          <p:nvPr/>
        </p:nvSpPr>
        <p:spPr>
          <a:xfrm>
            <a:off x="6478970" y="2533225"/>
            <a:ext cx="1642009" cy="104284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cs typeface="Calibri"/>
            </a:endParaRPr>
          </a:p>
          <a:p>
            <a:pPr algn="ctr"/>
            <a:r>
              <a:rPr lang="fr-FR" dirty="0">
                <a:cs typeface="Calibri"/>
              </a:rPr>
              <a:t>Détail d'un événement</a:t>
            </a:r>
            <a:endParaRPr lang="fr-FR"/>
          </a:p>
          <a:p>
            <a:pPr algn="ctr"/>
            <a:endParaRPr lang="fr-FR" dirty="0">
              <a:cs typeface="Calibri"/>
            </a:endParaRPr>
          </a:p>
        </p:txBody>
      </p:sp>
      <p:pic>
        <p:nvPicPr>
          <p:cNvPr id="5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6322F24-77A0-4031-A94A-A985EA15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24" y="1231462"/>
            <a:ext cx="2439724" cy="4867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1EB77C0-4725-43F5-BD7F-03A81DC8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3" y="1228792"/>
            <a:ext cx="2229518" cy="4832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35F1E3C-C16E-44D1-BD90-EAE17B677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586" y="1082566"/>
            <a:ext cx="2860138" cy="5017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91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278A217-664C-4EBB-83B3-AE8A64889614}"/>
              </a:ext>
            </a:extLst>
          </p:cNvPr>
          <p:cNvSpPr txBox="1"/>
          <p:nvPr/>
        </p:nvSpPr>
        <p:spPr>
          <a:xfrm>
            <a:off x="52137" y="182479"/>
            <a:ext cx="6733673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  <a:cs typeface="Calibri"/>
              </a:rPr>
              <a:t>Détail en cours et localisation : 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7488BC3A-A54B-4DD5-804A-3C2B5366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95335"/>
            <a:ext cx="2743200" cy="3944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5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2A21D982-32B1-4322-BFF3-07F3F7CE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6" y="1191974"/>
            <a:ext cx="2743200" cy="3929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E41ABC-E118-4ABB-B539-2F2C58B2D93E}"/>
              </a:ext>
            </a:extLst>
          </p:cNvPr>
          <p:cNvSpPr txBox="1"/>
          <p:nvPr/>
        </p:nvSpPr>
        <p:spPr>
          <a:xfrm>
            <a:off x="836696" y="5338512"/>
            <a:ext cx="3177362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Quand le PK n'est pas renseigné la géolocalisation est </a:t>
            </a:r>
            <a:r>
              <a:rPr lang="fr-FR"/>
              <a:t>approximative (basée sur le lieu dans google </a:t>
            </a:r>
            <a:r>
              <a:rPr lang="fr-FR" err="1"/>
              <a:t>Maps</a:t>
            </a:r>
            <a:r>
              <a:rPr lang="fr-FR" dirty="0"/>
              <a:t>).</a:t>
            </a:r>
            <a:endParaRPr lang="fr-FR" dirty="0"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1DB99F-E2A8-466E-B260-5C8981E0B006}"/>
              </a:ext>
            </a:extLst>
          </p:cNvPr>
          <p:cNvSpPr txBox="1"/>
          <p:nvPr/>
        </p:nvSpPr>
        <p:spPr>
          <a:xfrm>
            <a:off x="6030328" y="5338512"/>
            <a:ext cx="339001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À contrario quand il est renseigné par le superviseur, il présente immédiatement le plan et propose un itinéraire </a:t>
            </a:r>
          </a:p>
        </p:txBody>
      </p:sp>
    </p:spTree>
    <p:extLst>
      <p:ext uri="{BB962C8B-B14F-4D97-AF65-F5344CB8AC3E}">
        <p14:creationId xmlns:p14="http://schemas.microsoft.com/office/powerpoint/2010/main" val="249234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4D1141-64B0-43AF-BA3A-B0D407E6C5B5}"/>
              </a:ext>
            </a:extLst>
          </p:cNvPr>
          <p:cNvSpPr txBox="1"/>
          <p:nvPr/>
        </p:nvSpPr>
        <p:spPr>
          <a:xfrm>
            <a:off x="118916" y="144455"/>
            <a:ext cx="117002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Lors de l’arrivée sur place du mainteneur, celui-ci doit informer le CSA en utilisant la touche « Je suis sur place » .</a:t>
            </a:r>
          </a:p>
          <a:p>
            <a:r>
              <a:rPr lang="fr-FR" b="1" dirty="0">
                <a:solidFill>
                  <a:schemeClr val="accent1"/>
                </a:solidFill>
              </a:rPr>
              <a:t>Le CSA inscrit l’heure dans le MDS. </a:t>
            </a:r>
          </a:p>
          <a:p>
            <a:r>
              <a:rPr lang="fr-FR" b="1" dirty="0">
                <a:solidFill>
                  <a:schemeClr val="accent1"/>
                </a:solidFill>
              </a:rPr>
              <a:t>A ce moment le partage d’ information  sera effectif sur PICSEL </a:t>
            </a:r>
            <a:endParaRPr lang="fr-FR" b="1" dirty="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5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DFB1740-D04C-4349-8E92-1F40EA6C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3" y="1614949"/>
            <a:ext cx="2474759" cy="4114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83A8AA4-37F4-43D9-9781-4E0B5DFA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70" y="1704408"/>
            <a:ext cx="2001794" cy="4114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3F680BA-99FC-4F6C-BCEA-FA6800CD5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520" y="1621804"/>
            <a:ext cx="2001794" cy="4114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6FAF6A4-4C6D-4084-88B6-9E4736294CD1}"/>
              </a:ext>
            </a:extLst>
          </p:cNvPr>
          <p:cNvSpPr/>
          <p:nvPr/>
        </p:nvSpPr>
        <p:spPr>
          <a:xfrm>
            <a:off x="2789168" y="2965172"/>
            <a:ext cx="1630325" cy="83288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>
              <a:cs typeface="Calibri"/>
            </a:endParaRPr>
          </a:p>
          <a:p>
            <a:pPr algn="ctr"/>
            <a:r>
              <a:rPr lang="fr-FR" sz="1200">
                <a:cs typeface="Calibri"/>
              </a:rPr>
              <a:t>Appui sur</a:t>
            </a:r>
          </a:p>
          <a:p>
            <a:pPr algn="ctr"/>
            <a:r>
              <a:rPr lang="fr-FR" sz="1200">
                <a:cs typeface="Calibri"/>
              </a:rPr>
              <a:t>" Je suis sur place"</a:t>
            </a:r>
            <a:endParaRPr lang="fr-FR">
              <a:cs typeface="Calibri"/>
            </a:endParaRPr>
          </a:p>
          <a:p>
            <a:pPr algn="ctr"/>
            <a:endParaRPr lang="fr-FR" sz="1400" dirty="0">
              <a:cs typeface="Calibri"/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45A8360-6E0D-422D-9AF7-83A9CDBA80EF}"/>
              </a:ext>
            </a:extLst>
          </p:cNvPr>
          <p:cNvSpPr/>
          <p:nvPr/>
        </p:nvSpPr>
        <p:spPr>
          <a:xfrm>
            <a:off x="6519424" y="2743661"/>
            <a:ext cx="2693578" cy="112527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cs typeface="Calibri"/>
              </a:rPr>
              <a:t>Appui sur </a:t>
            </a:r>
          </a:p>
          <a:p>
            <a:pPr algn="ctr"/>
            <a:r>
              <a:rPr lang="fr-FR" sz="1200">
                <a:cs typeface="Calibri"/>
              </a:rPr>
              <a:t>"Retour au dérangement"</a:t>
            </a:r>
            <a:endParaRPr lang="fr-FR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81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c6a053b-9c10-488e-b9e3-5d266450d178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3AB522B24F48449064A896A9516D2D" ma:contentTypeVersion="9" ma:contentTypeDescription="Crée un document." ma:contentTypeScope="" ma:versionID="7ed56a7820a91d389d136710fee7b4ce">
  <xsd:schema xmlns:xsd="http://www.w3.org/2001/XMLSchema" xmlns:xs="http://www.w3.org/2001/XMLSchema" xmlns:p="http://schemas.microsoft.com/office/2006/metadata/properties" xmlns:ns2="8e45f03e-2bff-413c-8c42-a9bfd418bcd3" xmlns:ns3="1c6a053b-9c10-488e-b9e3-5d266450d178" targetNamespace="http://schemas.microsoft.com/office/2006/metadata/properties" ma:root="true" ma:fieldsID="fb188472c995f96e845d55c085152d6a" ns2:_="" ns3:_="">
    <xsd:import namespace="8e45f03e-2bff-413c-8c42-a9bfd418bcd3"/>
    <xsd:import namespace="1c6a053b-9c10-488e-b9e3-5d266450d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45f03e-2bff-413c-8c42-a9bfd418bc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6a053b-9c10-488e-b9e3-5d266450d17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622CD1-CFF2-49C4-954B-4300CAC07E54}">
  <ds:schemaRefs>
    <ds:schemaRef ds:uri="http://purl.org/dc/elements/1.1/"/>
    <ds:schemaRef ds:uri="http://schemas.microsoft.com/office/2006/metadata/properties"/>
    <ds:schemaRef ds:uri="http://www.w3.org/XML/1998/namespace"/>
    <ds:schemaRef ds:uri="8e45f03e-2bff-413c-8c42-a9bfd418bcd3"/>
    <ds:schemaRef ds:uri="http://purl.org/dc/dcmitype/"/>
    <ds:schemaRef ds:uri="1c6a053b-9c10-488e-b9e3-5d266450d178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4D72BB0-221B-4BD7-AE02-344DD2522F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A96B6C-085F-4785-A761-B12C7770B2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45f03e-2bff-413c-8c42-a9bfd418bcd3"/>
    <ds:schemaRef ds:uri="1c6a053b-9c10-488e-b9e3-5d266450d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1235</Words>
  <Application>Microsoft Office PowerPoint</Application>
  <PresentationFormat>Grand écran</PresentationFormat>
  <Paragraphs>150</Paragraphs>
  <Slides>30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Thème Office</vt:lpstr>
      <vt:lpstr>PICSEL MOBILE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PICSEL MOBILE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PALVADEAU Johann (SNCF RESEAU / INFRAPOLE AQUITAINE / UP4 CSA)</dc:creator>
  <cp:lastModifiedBy>GARITEY Jean Sebastien (SNCF RESEAU / INFRAPOLE AQUITAINE / UP4 CSA)</cp:lastModifiedBy>
  <cp:revision>3479</cp:revision>
  <dcterms:created xsi:type="dcterms:W3CDTF">2012-07-30T22:21:58Z</dcterms:created>
  <dcterms:modified xsi:type="dcterms:W3CDTF">2021-05-09T12:57:45Z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0x0101006D3AB522B24F48449064A896A9516D2D</vt:lpwstr>
  </property>
</Properties>
</file>